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drawings/drawing1.xml" ContentType="application/vnd.openxmlformats-officedocument.drawingml.chartshapes+xml"/>
  <Override PartName="/ppt/notesSlides/notesSlide21.xml" ContentType="application/vnd.openxmlformats-officedocument.presentationml.notesSlide+xml"/>
  <Override PartName="/ppt/charts/chart9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0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56" r:id="rId4"/>
    <p:sldId id="268" r:id="rId5"/>
    <p:sldId id="292" r:id="rId6"/>
    <p:sldId id="293" r:id="rId7"/>
    <p:sldId id="296" r:id="rId8"/>
    <p:sldId id="297" r:id="rId9"/>
    <p:sldId id="295" r:id="rId10"/>
    <p:sldId id="318" r:id="rId11"/>
    <p:sldId id="319" r:id="rId12"/>
    <p:sldId id="317" r:id="rId13"/>
    <p:sldId id="298" r:id="rId14"/>
    <p:sldId id="320" r:id="rId15"/>
    <p:sldId id="299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2" r:id="rId30"/>
    <p:sldId id="315" r:id="rId31"/>
    <p:sldId id="316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E7C"/>
    <a:srgbClr val="F2F2DE"/>
    <a:srgbClr val="FE0280"/>
    <a:srgbClr val="E61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 autoAdjust="0"/>
    <p:restoredTop sz="50000" autoAdjust="0"/>
  </p:normalViewPr>
  <p:slideViewPr>
    <p:cSldViewPr>
      <p:cViewPr varScale="1">
        <p:scale>
          <a:sx n="131" d="100"/>
          <a:sy n="131" d="100"/>
        </p:scale>
        <p:origin x="1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yly\Dropbox\Barcoding_master\DISTANCES_BARCODE\MEGA_distances\GOOD\distances_SPECIES%20GOO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yly\Dropbox\Barcoding_master\Tables\CLUSTERS_TaxonDN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yly\Dropbox\Barcoding_master\DISTANCES_BARCODE\MEGA_distances\GRAPHICS_FAMILIES\distances_Scincida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yly\Dropbox\Barcoding_master\DISTANCES_BARCODE\MEGA_distances\GRAPHICS_FAMILIES\distances_SERPENT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yly\Dropbox\Barcoding_master\DISTANCES_BARCODE\MEGA_distances\GRAPHICS_FAMILIES\distances_Gekko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yly\Dropbox\Barcoding_master\DISTANCES_BARCODE\MEGA_distances\GRAPHICS_FAMILIES\distances_Hemidactylu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yly\Dropbox\Barcoding_master\DISTANCES_BARCODE\MEGA_distances\GRAPHICS_FAMILIES\distances_Haemodracon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yly\Dropbox\Barcoding_master\DISTANCES_BARCODE\MEGA_distances\GRAPHICS_FAMILIES\distances_Pristurus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Pyly\Dropbox\Barcoding_master\DISTANCES_BARCODE\MEGA_distances\GOOD\Graph%20Nearest%20Neighbour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yly\Dropbox\Barcoding_master\Tables\Cluster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s-ES" sz="2000" dirty="0" err="1"/>
              <a:t>All</a:t>
            </a:r>
            <a:r>
              <a:rPr lang="es-ES" sz="2000" dirty="0"/>
              <a:t> </a:t>
            </a:r>
            <a:r>
              <a:rPr lang="es-ES" sz="2000" dirty="0" err="1"/>
              <a:t>species</a:t>
            </a:r>
            <a:endParaRPr lang="es-ES" sz="2000" dirty="0"/>
          </a:p>
        </c:rich>
      </c:tx>
      <c:layout>
        <c:manualLayout>
          <c:xMode val="edge"/>
          <c:yMode val="edge"/>
          <c:x val="0.41883983790160967"/>
          <c:y val="0.2439098296910544"/>
        </c:manualLayout>
      </c:layout>
      <c:overlay val="0"/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solidFill>
            <a:sysClr val="windowText" lastClr="000000"/>
          </a:solidFill>
        </a:ln>
      </c:spPr>
    </c:floor>
    <c:sideWall>
      <c:thickness val="0"/>
      <c:spPr>
        <a:solidFill>
          <a:schemeClr val="bg1"/>
        </a:solidFill>
      </c:spPr>
    </c:sideWall>
    <c:backWall>
      <c:thickness val="0"/>
      <c:spPr>
        <a:solidFill>
          <a:schemeClr val="bg1"/>
        </a:solidFill>
      </c:spPr>
    </c:backWall>
    <c:plotArea>
      <c:layout>
        <c:manualLayout>
          <c:layoutTarget val="inner"/>
          <c:xMode val="edge"/>
          <c:yMode val="edge"/>
          <c:x val="7.9667431853152948E-2"/>
          <c:y val="1.8705041180197366E-2"/>
          <c:w val="0.9093996165840037"/>
          <c:h val="0.91983395179050897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GRAP!$Q$1</c:f>
              <c:strCache>
                <c:ptCount val="1"/>
                <c:pt idx="0">
                  <c:v>Interspecific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numRef>
              <c:f>GRAP!$M$2:$M$37</c:f>
              <c:numCache>
                <c:formatCode>General</c:formatCode>
                <c:ptCount val="3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</c:numCache>
            </c:numRef>
          </c:cat>
          <c:val>
            <c:numRef>
              <c:f>GRAP!$Q$2:$Q$37</c:f>
              <c:numCache>
                <c:formatCode>General</c:formatCode>
                <c:ptCount val="36"/>
                <c:pt idx="3">
                  <c:v>0.41974169741697376</c:v>
                </c:pt>
                <c:pt idx="4">
                  <c:v>5.3813038130382226E-2</c:v>
                </c:pt>
                <c:pt idx="7">
                  <c:v>2.4600246002460528E-2</c:v>
                </c:pt>
                <c:pt idx="8">
                  <c:v>5.2275522755227496E-2</c:v>
                </c:pt>
                <c:pt idx="10">
                  <c:v>4.6125461254612733E-2</c:v>
                </c:pt>
                <c:pt idx="11">
                  <c:v>0.23985239852398504</c:v>
                </c:pt>
                <c:pt idx="12">
                  <c:v>0.10762607626076533</c:v>
                </c:pt>
                <c:pt idx="13">
                  <c:v>0.38745387453875235</c:v>
                </c:pt>
                <c:pt idx="14">
                  <c:v>0.52275522755228165</c:v>
                </c:pt>
                <c:pt idx="15">
                  <c:v>0.64883148831490423</c:v>
                </c:pt>
                <c:pt idx="16">
                  <c:v>0.94710947109472265</c:v>
                </c:pt>
                <c:pt idx="17">
                  <c:v>2.5876383763837638</c:v>
                </c:pt>
                <c:pt idx="18">
                  <c:v>2.4046740467404812</c:v>
                </c:pt>
                <c:pt idx="19">
                  <c:v>2.6722017220172201</c:v>
                </c:pt>
                <c:pt idx="20">
                  <c:v>3.7453874538745402</c:v>
                </c:pt>
                <c:pt idx="21">
                  <c:v>5.0722632226323494</c:v>
                </c:pt>
                <c:pt idx="22">
                  <c:v>4.0974784747847481</c:v>
                </c:pt>
                <c:pt idx="23">
                  <c:v>6.0301353013530141</c:v>
                </c:pt>
                <c:pt idx="24">
                  <c:v>10.23370233702337</c:v>
                </c:pt>
                <c:pt idx="25">
                  <c:v>19.26506765067651</c:v>
                </c:pt>
                <c:pt idx="26">
                  <c:v>18.225707257072486</c:v>
                </c:pt>
                <c:pt idx="27">
                  <c:v>6.4252767527675303</c:v>
                </c:pt>
                <c:pt idx="28">
                  <c:v>4.1851168511683214</c:v>
                </c:pt>
                <c:pt idx="29">
                  <c:v>3.6023985239852387</c:v>
                </c:pt>
                <c:pt idx="30">
                  <c:v>3.324108241082472</c:v>
                </c:pt>
                <c:pt idx="31">
                  <c:v>2.5430504305043047</c:v>
                </c:pt>
                <c:pt idx="32">
                  <c:v>1.0624231242312749</c:v>
                </c:pt>
                <c:pt idx="33">
                  <c:v>0.54581795817959411</c:v>
                </c:pt>
                <c:pt idx="34">
                  <c:v>0.47201722017220232</c:v>
                </c:pt>
                <c:pt idx="35">
                  <c:v>5.5350553505535104E-2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48-5B48-89F0-CC822DCD6AB2}"/>
            </c:ext>
          </c:extLst>
        </c:ser>
        <c:ser>
          <c:idx val="1"/>
          <c:order val="1"/>
          <c:tx>
            <c:strRef>
              <c:f>GRAP!$R$1</c:f>
              <c:strCache>
                <c:ptCount val="1"/>
                <c:pt idx="0">
                  <c:v>Intraspecific</c:v>
                </c:pt>
              </c:strCache>
            </c:strRef>
          </c:tx>
          <c:invertIfNegative val="0"/>
          <c:cat>
            <c:numRef>
              <c:f>GRAP!$M$2:$M$37</c:f>
              <c:numCache>
                <c:formatCode>General</c:formatCode>
                <c:ptCount val="3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</c:numCache>
            </c:numRef>
          </c:cat>
          <c:val>
            <c:numRef>
              <c:f>GRAP!$R$2:$R$37</c:f>
              <c:numCache>
                <c:formatCode>General</c:formatCode>
                <c:ptCount val="36"/>
                <c:pt idx="0">
                  <c:v>22.812051649928261</c:v>
                </c:pt>
                <c:pt idx="1">
                  <c:v>11.89383070301292</c:v>
                </c:pt>
                <c:pt idx="2">
                  <c:v>4.1319942611190745</c:v>
                </c:pt>
                <c:pt idx="3">
                  <c:v>3.9454806312769009</c:v>
                </c:pt>
                <c:pt idx="4">
                  <c:v>2.8407460545193688</c:v>
                </c:pt>
                <c:pt idx="5">
                  <c:v>0.32998565279771247</c:v>
                </c:pt>
                <c:pt idx="6">
                  <c:v>0.24390243902439715</c:v>
                </c:pt>
                <c:pt idx="7">
                  <c:v>4.7632711621233934</c:v>
                </c:pt>
                <c:pt idx="8">
                  <c:v>5.1793400286944102</c:v>
                </c:pt>
                <c:pt idx="9">
                  <c:v>5.337159253945404</c:v>
                </c:pt>
                <c:pt idx="10">
                  <c:v>3.4863701578192261</c:v>
                </c:pt>
                <c:pt idx="11">
                  <c:v>1.9942611190818045</c:v>
                </c:pt>
                <c:pt idx="12">
                  <c:v>13.959827833572454</c:v>
                </c:pt>
                <c:pt idx="13">
                  <c:v>9.426111908177905</c:v>
                </c:pt>
                <c:pt idx="14">
                  <c:v>8.8952654232424688</c:v>
                </c:pt>
                <c:pt idx="15">
                  <c:v>0.68866571018652811</c:v>
                </c:pt>
                <c:pt idx="16">
                  <c:v>2.869440459110471E-2</c:v>
                </c:pt>
                <c:pt idx="17">
                  <c:v>4.3041606886657105E-2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48-5B48-89F0-CC822DCD6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971136"/>
        <c:axId val="66973056"/>
        <c:axId val="66746560"/>
      </c:bar3DChart>
      <c:catAx>
        <c:axId val="66971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Pairwise p-distances (%)</a:t>
                </a:r>
              </a:p>
            </c:rich>
          </c:tx>
          <c:layout>
            <c:manualLayout>
              <c:xMode val="edge"/>
              <c:yMode val="edge"/>
              <c:x val="0.40049835732537681"/>
              <c:y val="0.805283474878018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 b="1"/>
            </a:pPr>
            <a:endParaRPr lang="es-ES"/>
          </a:p>
        </c:txPr>
        <c:crossAx val="66973056"/>
        <c:crosses val="autoZero"/>
        <c:auto val="1"/>
        <c:lblAlgn val="ctr"/>
        <c:lblOffset val="100"/>
        <c:noMultiLvlLbl val="0"/>
      </c:catAx>
      <c:valAx>
        <c:axId val="669730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Frequency (%)</a:t>
                </a:r>
              </a:p>
            </c:rich>
          </c:tx>
          <c:layout>
            <c:manualLayout>
              <c:xMode val="edge"/>
              <c:yMode val="edge"/>
              <c:x val="8.2239539522063765E-4"/>
              <c:y val="0.3610402578219906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 b="1"/>
            </a:pPr>
            <a:endParaRPr lang="es-ES"/>
          </a:p>
        </c:txPr>
        <c:crossAx val="66971136"/>
        <c:crosses val="autoZero"/>
        <c:crossBetween val="between"/>
      </c:valAx>
      <c:serAx>
        <c:axId val="66746560"/>
        <c:scaling>
          <c:orientation val="minMax"/>
        </c:scaling>
        <c:delete val="1"/>
        <c:axPos val="b"/>
        <c:majorTickMark val="out"/>
        <c:minorTickMark val="none"/>
        <c:tickLblPos val="none"/>
        <c:crossAx val="66973056"/>
        <c:crosses val="autoZero"/>
      </c:serAx>
      <c:spPr>
        <a:noFill/>
      </c:spPr>
    </c:plotArea>
    <c:legend>
      <c:legendPos val="r"/>
      <c:layout>
        <c:manualLayout>
          <c:xMode val="edge"/>
          <c:yMode val="edge"/>
          <c:x val="0.80848040693891154"/>
          <c:y val="0.34318295234955892"/>
          <c:w val="0.14531708006320174"/>
          <c:h val="0.16742849729770995"/>
        </c:manualLayout>
      </c:layout>
      <c:overlay val="1"/>
      <c:txPr>
        <a:bodyPr/>
        <a:lstStyle/>
        <a:p>
          <a:pPr>
            <a:defRPr sz="1200"/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Hoja1!$C$31</c:f>
              <c:strCache>
                <c:ptCount val="1"/>
                <c:pt idx="0">
                  <c:v>Taxonomic accuracy</c:v>
                </c:pt>
              </c:strCache>
            </c:strRef>
          </c:tx>
          <c:spPr>
            <a:ln w="25400">
              <a:solidFill>
                <a:schemeClr val="accent3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C8F8-DD4D-87EA-100360CB92C9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C8F8-DD4D-87EA-100360CB92C9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C8F8-DD4D-87EA-100360CB92C9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C8F8-DD4D-87EA-100360CB92C9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C8F8-DD4D-87EA-100360CB92C9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C8F8-DD4D-87EA-100360CB92C9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C8F8-DD4D-87EA-100360CB92C9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C8F8-DD4D-87EA-100360CB92C9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8-C8F8-DD4D-87EA-100360CB92C9}"/>
              </c:ext>
            </c:extLst>
          </c:dPt>
          <c:cat>
            <c:strRef>
              <c:f>Hoja1!$A$32:$A$46</c:f>
              <c:strCache>
                <c:ptCount val="15"/>
                <c:pt idx="1">
                  <c:v>1%</c:v>
                </c:pt>
                <c:pt idx="2">
                  <c:v>2%</c:v>
                </c:pt>
                <c:pt idx="3">
                  <c:v>3%</c:v>
                </c:pt>
                <c:pt idx="4">
                  <c:v>4%</c:v>
                </c:pt>
                <c:pt idx="5">
                  <c:v>5%</c:v>
                </c:pt>
                <c:pt idx="6">
                  <c:v>6%</c:v>
                </c:pt>
                <c:pt idx="7">
                  <c:v>7%</c:v>
                </c:pt>
                <c:pt idx="8">
                  <c:v>8%</c:v>
                </c:pt>
                <c:pt idx="9">
                  <c:v>9%</c:v>
                </c:pt>
                <c:pt idx="10">
                  <c:v>10%</c:v>
                </c:pt>
                <c:pt idx="11">
                  <c:v>11%</c:v>
                </c:pt>
                <c:pt idx="12">
                  <c:v>12%</c:v>
                </c:pt>
                <c:pt idx="13">
                  <c:v>13%</c:v>
                </c:pt>
                <c:pt idx="14">
                  <c:v>14.38%</c:v>
                </c:pt>
              </c:strCache>
            </c:strRef>
          </c:cat>
          <c:val>
            <c:numRef>
              <c:f>Hoja1!$C$32:$C$46</c:f>
              <c:numCache>
                <c:formatCode>0.00%</c:formatCode>
                <c:ptCount val="15"/>
                <c:pt idx="1">
                  <c:v>0.35483870967742642</c:v>
                </c:pt>
                <c:pt idx="2">
                  <c:v>0.45161290322581465</c:v>
                </c:pt>
                <c:pt idx="3">
                  <c:v>0.58064516129032251</c:v>
                </c:pt>
                <c:pt idx="4">
                  <c:v>0.58064516129032251</c:v>
                </c:pt>
                <c:pt idx="5">
                  <c:v>0.58064516129032251</c:v>
                </c:pt>
                <c:pt idx="6">
                  <c:v>0.61290322580645096</c:v>
                </c:pt>
                <c:pt idx="7">
                  <c:v>0.61290322580645096</c:v>
                </c:pt>
                <c:pt idx="8">
                  <c:v>0.54838709677419462</c:v>
                </c:pt>
                <c:pt idx="9">
                  <c:v>0.58064516129032251</c:v>
                </c:pt>
                <c:pt idx="10">
                  <c:v>0.58064516129032251</c:v>
                </c:pt>
                <c:pt idx="11">
                  <c:v>0.58064516129032251</c:v>
                </c:pt>
                <c:pt idx="12">
                  <c:v>0.54838709677419462</c:v>
                </c:pt>
                <c:pt idx="13">
                  <c:v>0.58064516129032251</c:v>
                </c:pt>
                <c:pt idx="14">
                  <c:v>0.38709677419355665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8F8-DD4D-87EA-100360CB92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400576"/>
        <c:axId val="45021056"/>
      </c:lineChart>
      <c:catAx>
        <c:axId val="43400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Pairwise distance treshold</a:t>
                </a:r>
              </a:p>
            </c:rich>
          </c:tx>
          <c:layout>
            <c:manualLayout>
              <c:xMode val="edge"/>
              <c:yMode val="edge"/>
              <c:x val="0.37787089313308786"/>
              <c:y val="0.80112505100186615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100"/>
            </a:pPr>
            <a:endParaRPr lang="es-ES"/>
          </a:p>
        </c:txPr>
        <c:crossAx val="45021056"/>
        <c:crosses val="autoZero"/>
        <c:auto val="1"/>
        <c:lblAlgn val="ctr"/>
        <c:lblOffset val="100"/>
        <c:noMultiLvlLbl val="0"/>
      </c:catAx>
      <c:valAx>
        <c:axId val="45021056"/>
        <c:scaling>
          <c:orientation val="minMax"/>
          <c:max val="0.65000000000001112"/>
          <c:min val="0.30000000000000032"/>
        </c:scaling>
        <c:delete val="0"/>
        <c:axPos val="l"/>
        <c:majorGridlines>
          <c:spPr>
            <a:ln w="9525">
              <a:solidFill>
                <a:schemeClr val="bg1">
                  <a:lumMod val="50000"/>
                  <a:alpha val="4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Taxonomic accuracy</a:t>
                </a:r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100"/>
            </a:pPr>
            <a:endParaRPr lang="es-ES"/>
          </a:p>
        </c:txPr>
        <c:crossAx val="43400576"/>
        <c:crosses val="autoZero"/>
        <c:crossBetween val="midCat"/>
      </c:valAx>
      <c:spPr>
        <a:solidFill>
          <a:schemeClr val="bg1"/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Scincomorpha</a:t>
            </a:r>
          </a:p>
        </c:rich>
      </c:tx>
      <c:layout>
        <c:manualLayout>
          <c:xMode val="edge"/>
          <c:yMode val="edge"/>
          <c:x val="0.43117393896120082"/>
          <c:y val="0.20680384577502844"/>
        </c:manualLayout>
      </c:layout>
      <c:overlay val="0"/>
    </c:title>
    <c:autoTitleDeleted val="0"/>
    <c:view3D>
      <c:rotX val="15"/>
      <c:rotY val="20"/>
      <c:depthPercent val="100"/>
      <c:rAngAx val="1"/>
    </c:view3D>
    <c:floor>
      <c:thickness val="0"/>
      <c:spPr>
        <a:ln>
          <a:solidFill>
            <a:sysClr val="windowText" lastClr="000000"/>
          </a:solidFill>
        </a:ln>
      </c:spPr>
    </c:floor>
    <c:sideWall>
      <c:thickness val="0"/>
      <c:spPr>
        <a:solidFill>
          <a:schemeClr val="bg1"/>
        </a:solidFill>
      </c:spPr>
    </c:sideWall>
    <c:backWall>
      <c:thickness val="0"/>
      <c:spPr>
        <a:solidFill>
          <a:schemeClr val="bg1"/>
        </a:solidFill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'GRAPH-Scincidae'!$Q$1</c:f>
              <c:strCache>
                <c:ptCount val="1"/>
                <c:pt idx="0">
                  <c:v>Interspecific</c:v>
                </c:pt>
              </c:strCache>
            </c:strRef>
          </c:tx>
          <c:invertIfNegative val="0"/>
          <c:cat>
            <c:numRef>
              <c:f>'GRAPH-Scincidae'!$M$2:$M$23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'GRAPH-Scincidae'!$Q$2:$Q$23</c:f>
              <c:numCache>
                <c:formatCode>General</c:formatCode>
                <c:ptCount val="22"/>
                <c:pt idx="17">
                  <c:v>4</c:v>
                </c:pt>
                <c:pt idx="18">
                  <c:v>9.6</c:v>
                </c:pt>
                <c:pt idx="19">
                  <c:v>13.6</c:v>
                </c:pt>
                <c:pt idx="20">
                  <c:v>56.8</c:v>
                </c:pt>
                <c:pt idx="2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B5-BE4F-8381-B3BB79D909CB}"/>
            </c:ext>
          </c:extLst>
        </c:ser>
        <c:ser>
          <c:idx val="1"/>
          <c:order val="1"/>
          <c:tx>
            <c:strRef>
              <c:f>'GRAPH-Scincidae'!$R$1</c:f>
              <c:strCache>
                <c:ptCount val="1"/>
                <c:pt idx="0">
                  <c:v>Intraspecific</c:v>
                </c:pt>
              </c:strCache>
            </c:strRef>
          </c:tx>
          <c:invertIfNegative val="0"/>
          <c:cat>
            <c:numRef>
              <c:f>'GRAPH-Scincidae'!$M$2:$M$23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'GRAPH-Scincidae'!$R$2:$R$23</c:f>
              <c:numCache>
                <c:formatCode>General</c:formatCode>
                <c:ptCount val="22"/>
                <c:pt idx="0">
                  <c:v>54.304635761589395</c:v>
                </c:pt>
                <c:pt idx="1">
                  <c:v>39.735099337748352</c:v>
                </c:pt>
                <c:pt idx="3">
                  <c:v>2.64900662251656</c:v>
                </c:pt>
                <c:pt idx="8">
                  <c:v>2.64900662251656</c:v>
                </c:pt>
                <c:pt idx="9">
                  <c:v>0.66225165562914734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B5-BE4F-8381-B3BB79D90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936960"/>
        <c:axId val="42939136"/>
        <c:axId val="66976384"/>
      </c:bar3DChart>
      <c:catAx>
        <c:axId val="42936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Pairwise p-distances (%)</a:t>
                </a:r>
              </a:p>
            </c:rich>
          </c:tx>
          <c:layout>
            <c:manualLayout>
              <c:xMode val="edge"/>
              <c:yMode val="edge"/>
              <c:x val="0.34273591950798993"/>
              <c:y val="0.7494686355716926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2939136"/>
        <c:crosses val="autoZero"/>
        <c:auto val="1"/>
        <c:lblAlgn val="ctr"/>
        <c:lblOffset val="100"/>
        <c:noMultiLvlLbl val="0"/>
      </c:catAx>
      <c:valAx>
        <c:axId val="429391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Frequency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2936960"/>
        <c:crosses val="autoZero"/>
        <c:crossBetween val="between"/>
        <c:majorUnit val="20"/>
      </c:valAx>
      <c:serAx>
        <c:axId val="66976384"/>
        <c:scaling>
          <c:orientation val="minMax"/>
        </c:scaling>
        <c:delete val="1"/>
        <c:axPos val="b"/>
        <c:majorTickMark val="out"/>
        <c:minorTickMark val="none"/>
        <c:tickLblPos val="none"/>
        <c:crossAx val="42939136"/>
        <c:crosses val="autoZero"/>
      </c:serAx>
    </c:plotArea>
    <c:legend>
      <c:legendPos val="r"/>
      <c:layout>
        <c:manualLayout>
          <c:xMode val="edge"/>
          <c:yMode val="edge"/>
          <c:x val="0.27970050505381422"/>
          <c:y val="0.35165353480124856"/>
          <c:w val="0.24885188960790641"/>
          <c:h val="0.11688425761219498"/>
        </c:manualLayout>
      </c:layout>
      <c:overlay val="1"/>
      <c:txPr>
        <a:bodyPr/>
        <a:lstStyle/>
        <a:p>
          <a:pPr>
            <a:defRPr sz="1100"/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s-ES" sz="1400" dirty="0"/>
              <a:t>Serpentes</a:t>
            </a:r>
          </a:p>
        </c:rich>
      </c:tx>
      <c:layout>
        <c:manualLayout>
          <c:xMode val="edge"/>
          <c:yMode val="edge"/>
          <c:x val="0.45589456453367638"/>
          <c:y val="0.15595324078755468"/>
        </c:manualLayout>
      </c:layout>
      <c:overlay val="1"/>
    </c:title>
    <c:autoTitleDeleted val="0"/>
    <c:view3D>
      <c:rotX val="15"/>
      <c:rotY val="20"/>
      <c:depthPercent val="100"/>
      <c:rAngAx val="1"/>
    </c:view3D>
    <c:floor>
      <c:thickness val="0"/>
      <c:spPr>
        <a:ln>
          <a:solidFill>
            <a:schemeClr val="tx1"/>
          </a:solidFill>
        </a:ln>
      </c:spPr>
    </c:floor>
    <c:sideWall>
      <c:thickness val="0"/>
      <c:spPr>
        <a:solidFill>
          <a:schemeClr val="bg1"/>
        </a:solidFill>
      </c:spPr>
    </c:sideWall>
    <c:backWall>
      <c:thickness val="0"/>
      <c:spPr>
        <a:solidFill>
          <a:schemeClr val="bg1"/>
        </a:solidFill>
        <a:ln w="25400">
          <a:noFill/>
        </a:ln>
      </c:spPr>
    </c:backWall>
    <c:plotArea>
      <c:layout>
        <c:manualLayout>
          <c:layoutTarget val="inner"/>
          <c:xMode val="edge"/>
          <c:yMode val="edge"/>
          <c:x val="0.18057309339345301"/>
          <c:y val="5.4423494360502533E-2"/>
          <c:w val="0.78863126376107762"/>
          <c:h val="0.8769218982762437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GRAPH!$Q$1</c:f>
              <c:strCache>
                <c:ptCount val="1"/>
                <c:pt idx="0">
                  <c:v>Interspecific</c:v>
                </c:pt>
              </c:strCache>
            </c:strRef>
          </c:tx>
          <c:invertIfNegative val="0"/>
          <c:cat>
            <c:numRef>
              <c:f>GRAPH!$M$2:$M$29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numCache>
            </c:numRef>
          </c:cat>
          <c:val>
            <c:numRef>
              <c:f>GRAPH!$Q$2:$Q$29</c:f>
              <c:numCache>
                <c:formatCode>General</c:formatCode>
                <c:ptCount val="28"/>
                <c:pt idx="14">
                  <c:v>2.2364217252396172</c:v>
                </c:pt>
                <c:pt idx="15">
                  <c:v>13.418530351437704</c:v>
                </c:pt>
                <c:pt idx="16">
                  <c:v>2.2364217252396172</c:v>
                </c:pt>
                <c:pt idx="17">
                  <c:v>4.7923322683706067</c:v>
                </c:pt>
                <c:pt idx="18">
                  <c:v>5.7507987220447534</c:v>
                </c:pt>
                <c:pt idx="23">
                  <c:v>11.18210862619808</c:v>
                </c:pt>
                <c:pt idx="24">
                  <c:v>11.501597444089462</c:v>
                </c:pt>
                <c:pt idx="25">
                  <c:v>30.990415335462789</c:v>
                </c:pt>
                <c:pt idx="26">
                  <c:v>16.613418530351439</c:v>
                </c:pt>
                <c:pt idx="27">
                  <c:v>1.2779552715654938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64-5048-A4F9-968964BAB991}"/>
            </c:ext>
          </c:extLst>
        </c:ser>
        <c:ser>
          <c:idx val="1"/>
          <c:order val="1"/>
          <c:tx>
            <c:strRef>
              <c:f>GRAPH!$R$1</c:f>
              <c:strCache>
                <c:ptCount val="1"/>
                <c:pt idx="0">
                  <c:v>Intraspecific</c:v>
                </c:pt>
              </c:strCache>
            </c:strRef>
          </c:tx>
          <c:invertIfNegative val="0"/>
          <c:cat>
            <c:numRef>
              <c:f>GRAPH!$M$2:$M$29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numCache>
            </c:numRef>
          </c:cat>
          <c:val>
            <c:numRef>
              <c:f>GRAPH!$R$2:$R$29</c:f>
              <c:numCache>
                <c:formatCode>General</c:formatCode>
                <c:ptCount val="28"/>
                <c:pt idx="0">
                  <c:v>39.784946236559463</c:v>
                </c:pt>
                <c:pt idx="1">
                  <c:v>18.279569892472882</c:v>
                </c:pt>
                <c:pt idx="2">
                  <c:v>33.333333333333329</c:v>
                </c:pt>
                <c:pt idx="3">
                  <c:v>5.3763440860215104</c:v>
                </c:pt>
                <c:pt idx="5">
                  <c:v>1.0752688172042726</c:v>
                </c:pt>
                <c:pt idx="6">
                  <c:v>2.150537634408602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64-5048-A4F9-968964BAB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976768"/>
        <c:axId val="42978688"/>
        <c:axId val="42968384"/>
      </c:bar3DChart>
      <c:catAx>
        <c:axId val="42976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Pairwise p-distances (%)</a:t>
                </a:r>
              </a:p>
            </c:rich>
          </c:tx>
          <c:layout>
            <c:manualLayout>
              <c:xMode val="edge"/>
              <c:yMode val="edge"/>
              <c:x val="0.34236950858869508"/>
              <c:y val="0.8130767538861990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2978688"/>
        <c:crosses val="autoZero"/>
        <c:auto val="1"/>
        <c:lblAlgn val="ctr"/>
        <c:lblOffset val="100"/>
        <c:noMultiLvlLbl val="0"/>
      </c:catAx>
      <c:valAx>
        <c:axId val="429786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Frequency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2976768"/>
        <c:crosses val="autoZero"/>
        <c:crossBetween val="between"/>
        <c:majorUnit val="10"/>
      </c:valAx>
      <c:serAx>
        <c:axId val="42968384"/>
        <c:scaling>
          <c:orientation val="minMax"/>
        </c:scaling>
        <c:delete val="1"/>
        <c:axPos val="b"/>
        <c:majorTickMark val="out"/>
        <c:minorTickMark val="none"/>
        <c:tickLblPos val="none"/>
        <c:crossAx val="42978688"/>
        <c:crosses val="autoZero"/>
      </c:serAx>
      <c:spPr>
        <a:ln w="25400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1100"/>
            </a:pPr>
            <a:endParaRPr lang="es-ES"/>
          </a:p>
        </c:txPr>
      </c:legendEntry>
      <c:layout>
        <c:manualLayout>
          <c:xMode val="edge"/>
          <c:yMode val="edge"/>
          <c:x val="0.24269670006624441"/>
          <c:y val="0.29788969159254286"/>
          <c:w val="0.38412161929426258"/>
          <c:h val="0.15498095409733825"/>
        </c:manualLayout>
      </c:layout>
      <c:overlay val="1"/>
      <c:txPr>
        <a:bodyPr/>
        <a:lstStyle/>
        <a:p>
          <a:pPr>
            <a:defRPr sz="1100"/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s-ES" sz="1400" dirty="0"/>
              <a:t>Gekkota</a:t>
            </a:r>
          </a:p>
        </c:rich>
      </c:tx>
      <c:layout>
        <c:manualLayout>
          <c:xMode val="edge"/>
          <c:yMode val="edge"/>
          <c:x val="0.44266115702479325"/>
          <c:y val="0.13561890779801852"/>
        </c:manualLayout>
      </c:layout>
      <c:overlay val="0"/>
    </c:title>
    <c:autoTitleDeleted val="0"/>
    <c:view3D>
      <c:rotX val="15"/>
      <c:rotY val="20"/>
      <c:depthPercent val="100"/>
      <c:rAngAx val="1"/>
    </c:view3D>
    <c:floor>
      <c:thickness val="0"/>
      <c:spPr>
        <a:ln>
          <a:solidFill>
            <a:schemeClr val="tx1"/>
          </a:solidFill>
        </a:ln>
      </c:spPr>
    </c:floor>
    <c:sideWall>
      <c:thickness val="0"/>
      <c:spPr>
        <a:solidFill>
          <a:schemeClr val="bg1"/>
        </a:solidFill>
      </c:spPr>
    </c:sideWall>
    <c:backWall>
      <c:thickness val="0"/>
      <c:spPr>
        <a:solidFill>
          <a:schemeClr val="bg1"/>
        </a:solidFill>
      </c:spPr>
    </c:backWall>
    <c:plotArea>
      <c:layout>
        <c:manualLayout>
          <c:layoutTarget val="inner"/>
          <c:xMode val="edge"/>
          <c:yMode val="edge"/>
          <c:x val="0.15020871668498101"/>
          <c:y val="2.1991061928069842E-2"/>
          <c:w val="0.81940707556064096"/>
          <c:h val="0.90036291409519797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GRAPH!$Q$1</c:f>
              <c:strCache>
                <c:ptCount val="1"/>
                <c:pt idx="0">
                  <c:v>Interspecific</c:v>
                </c:pt>
              </c:strCache>
            </c:strRef>
          </c:tx>
          <c:invertIfNegative val="0"/>
          <c:cat>
            <c:numRef>
              <c:f>GRAPH!$M$2:$M$32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GRAPH!$Q$2:$Q$32</c:f>
              <c:numCache>
                <c:formatCode>General</c:formatCode>
                <c:ptCount val="31"/>
                <c:pt idx="3">
                  <c:v>0.78847042513863197</c:v>
                </c:pt>
                <c:pt idx="4">
                  <c:v>0.10108595194085022</c:v>
                </c:pt>
                <c:pt idx="7">
                  <c:v>4.6210720887245912E-2</c:v>
                </c:pt>
                <c:pt idx="8">
                  <c:v>9.819778188539742E-2</c:v>
                </c:pt>
                <c:pt idx="10">
                  <c:v>8.6645101663585938E-2</c:v>
                </c:pt>
                <c:pt idx="11">
                  <c:v>0.45055452865064732</c:v>
                </c:pt>
                <c:pt idx="12">
                  <c:v>0.202171903881701</c:v>
                </c:pt>
                <c:pt idx="13">
                  <c:v>0.47077171903881732</c:v>
                </c:pt>
                <c:pt idx="14">
                  <c:v>0.68738447319778262</c:v>
                </c:pt>
                <c:pt idx="15">
                  <c:v>1.0975046210720878</c:v>
                </c:pt>
                <c:pt idx="16">
                  <c:v>1.756007393715342</c:v>
                </c:pt>
                <c:pt idx="17">
                  <c:v>4.8059149722733956</c:v>
                </c:pt>
                <c:pt idx="18">
                  <c:v>4.4304528650647024</c:v>
                </c:pt>
                <c:pt idx="19">
                  <c:v>4.9358826247689462</c:v>
                </c:pt>
                <c:pt idx="20">
                  <c:v>6.7178835489833642</c:v>
                </c:pt>
                <c:pt idx="21">
                  <c:v>8.4305683918669168</c:v>
                </c:pt>
                <c:pt idx="22">
                  <c:v>4.7741451016635903</c:v>
                </c:pt>
                <c:pt idx="23">
                  <c:v>3.7950554528650637</c:v>
                </c:pt>
                <c:pt idx="24">
                  <c:v>7.8240526802218096</c:v>
                </c:pt>
                <c:pt idx="25">
                  <c:v>23.13713031423293</c:v>
                </c:pt>
                <c:pt idx="26">
                  <c:v>19.983248613678182</c:v>
                </c:pt>
                <c:pt idx="27">
                  <c:v>4.2889325323475047</c:v>
                </c:pt>
                <c:pt idx="28">
                  <c:v>0.65561460258782878</c:v>
                </c:pt>
                <c:pt idx="29">
                  <c:v>0.41878465804067211</c:v>
                </c:pt>
                <c:pt idx="30">
                  <c:v>1.732902033271768E-2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3-0646-8608-3E815C95E476}"/>
            </c:ext>
          </c:extLst>
        </c:ser>
        <c:ser>
          <c:idx val="1"/>
          <c:order val="1"/>
          <c:tx>
            <c:strRef>
              <c:f>GRAPH!$R$1</c:f>
              <c:strCache>
                <c:ptCount val="1"/>
                <c:pt idx="0">
                  <c:v>Intraspecific</c:v>
                </c:pt>
              </c:strCache>
            </c:strRef>
          </c:tx>
          <c:invertIfNegative val="0"/>
          <c:cat>
            <c:numRef>
              <c:f>GRAPH!$M$2:$M$32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GRAPH!$R$2:$R$32</c:f>
              <c:numCache>
                <c:formatCode>General</c:formatCode>
                <c:ptCount val="31"/>
                <c:pt idx="0">
                  <c:v>18.949664952469913</c:v>
                </c:pt>
                <c:pt idx="1">
                  <c:v>10.877357020414518</c:v>
                </c:pt>
                <c:pt idx="2">
                  <c:v>3.9426523297489968</c:v>
                </c:pt>
                <c:pt idx="3">
                  <c:v>4.20757363253857</c:v>
                </c:pt>
                <c:pt idx="4">
                  <c:v>3.085553997194951</c:v>
                </c:pt>
                <c:pt idx="5">
                  <c:v>0.34283933302166131</c:v>
                </c:pt>
                <c:pt idx="6">
                  <c:v>0.23375409069658701</c:v>
                </c:pt>
                <c:pt idx="7">
                  <c:v>5.1737572074177756</c:v>
                </c:pt>
                <c:pt idx="8">
                  <c:v>5.5477637525324024</c:v>
                </c:pt>
                <c:pt idx="9">
                  <c:v>5.7971014492753445</c:v>
                </c:pt>
                <c:pt idx="10">
                  <c:v>3.7868162692847132</c:v>
                </c:pt>
                <c:pt idx="11">
                  <c:v>2.1661212404551407</c:v>
                </c:pt>
                <c:pt idx="12">
                  <c:v>15.162848683185302</c:v>
                </c:pt>
                <c:pt idx="13">
                  <c:v>10.238429172510298</c:v>
                </c:pt>
                <c:pt idx="14">
                  <c:v>9.661835748792269</c:v>
                </c:pt>
                <c:pt idx="15">
                  <c:v>0.74801309022909346</c:v>
                </c:pt>
                <c:pt idx="16">
                  <c:v>3.1167212092878413E-2</c:v>
                </c:pt>
                <c:pt idx="17">
                  <c:v>4.6750818139317425E-2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B3-0646-8608-3E815C95E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871040"/>
        <c:axId val="42885504"/>
        <c:axId val="66977280"/>
      </c:bar3DChart>
      <c:catAx>
        <c:axId val="42871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algn="ctr">
                  <a:defRPr sz="1100"/>
                </a:pPr>
                <a:r>
                  <a:rPr lang="en-US" sz="1100"/>
                  <a:t>Pairwise p-distances (%)</a:t>
                </a:r>
              </a:p>
            </c:rich>
          </c:tx>
          <c:layout>
            <c:manualLayout>
              <c:xMode val="edge"/>
              <c:yMode val="edge"/>
              <c:x val="0.32482612530980898"/>
              <c:y val="0.78374324835357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2885504"/>
        <c:crosses val="autoZero"/>
        <c:auto val="1"/>
        <c:lblAlgn val="ctr"/>
        <c:lblOffset val="100"/>
        <c:noMultiLvlLbl val="0"/>
      </c:catAx>
      <c:valAx>
        <c:axId val="428855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 dirty="0"/>
                  <a:t>Frequency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2871040"/>
        <c:crosses val="autoZero"/>
        <c:crossBetween val="between"/>
      </c:valAx>
      <c:serAx>
        <c:axId val="66977280"/>
        <c:scaling>
          <c:orientation val="minMax"/>
        </c:scaling>
        <c:delete val="1"/>
        <c:axPos val="b"/>
        <c:majorTickMark val="out"/>
        <c:minorTickMark val="none"/>
        <c:tickLblPos val="none"/>
        <c:crossAx val="42885504"/>
        <c:crosses val="autoZero"/>
      </c:serAx>
    </c:plotArea>
    <c:legend>
      <c:legendPos val="r"/>
      <c:layout>
        <c:manualLayout>
          <c:xMode val="edge"/>
          <c:yMode val="edge"/>
          <c:x val="0.17508719571512779"/>
          <c:y val="0.24681736127462744"/>
          <c:w val="0.32007038123167386"/>
          <c:h val="0.18016639196295658"/>
        </c:manualLayout>
      </c:layout>
      <c:overlay val="1"/>
      <c:txPr>
        <a:bodyPr/>
        <a:lstStyle/>
        <a:p>
          <a:pPr>
            <a:defRPr sz="1100"/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s-ES" sz="1400" i="1"/>
              <a:t>Hemidactylus</a:t>
            </a:r>
          </a:p>
        </c:rich>
      </c:tx>
      <c:layout>
        <c:manualLayout>
          <c:xMode val="edge"/>
          <c:yMode val="edge"/>
          <c:x val="0.39148492802037177"/>
          <c:y val="0.13024013024013356"/>
        </c:manualLayout>
      </c:layout>
      <c:overlay val="1"/>
    </c:title>
    <c:autoTitleDeleted val="0"/>
    <c:view3D>
      <c:rotX val="15"/>
      <c:rotY val="20"/>
      <c:depthPercent val="100"/>
      <c:rAngAx val="1"/>
    </c:view3D>
    <c:floor>
      <c:thickness val="0"/>
      <c:spPr>
        <a:ln>
          <a:solidFill>
            <a:sysClr val="windowText" lastClr="000000"/>
          </a:solidFill>
        </a:ln>
      </c:spPr>
    </c:floor>
    <c:sideWall>
      <c:thickness val="0"/>
      <c:spPr>
        <a:solidFill>
          <a:schemeClr val="bg1"/>
        </a:solidFill>
      </c:spPr>
    </c:sideWall>
    <c:backWall>
      <c:thickness val="0"/>
      <c:spPr>
        <a:solidFill>
          <a:schemeClr val="bg1"/>
        </a:solidFill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'Graphical-Hemidactylus'!$Q$1</c:f>
              <c:strCache>
                <c:ptCount val="1"/>
                <c:pt idx="0">
                  <c:v>Interspecific</c:v>
                </c:pt>
              </c:strCache>
            </c:strRef>
          </c:tx>
          <c:invertIfNegative val="0"/>
          <c:cat>
            <c:numRef>
              <c:f>'Graphical-Hemidactylus'!$M$2:$M$25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'Graphical-Hemidactylus'!$Q$2:$Q$25</c:f>
              <c:numCache>
                <c:formatCode>General</c:formatCode>
                <c:ptCount val="24"/>
                <c:pt idx="7">
                  <c:v>0.28011204481792701</c:v>
                </c:pt>
                <c:pt idx="8">
                  <c:v>0.59523809523809501</c:v>
                </c:pt>
                <c:pt idx="11">
                  <c:v>7.0028011204481821E-2</c:v>
                </c:pt>
                <c:pt idx="13">
                  <c:v>0.24509803921568601</c:v>
                </c:pt>
                <c:pt idx="14">
                  <c:v>4.1491596638655457</c:v>
                </c:pt>
                <c:pt idx="15">
                  <c:v>6.58263305322129</c:v>
                </c:pt>
                <c:pt idx="16">
                  <c:v>6.2324929971988814</c:v>
                </c:pt>
                <c:pt idx="17">
                  <c:v>14.93347338935574</c:v>
                </c:pt>
                <c:pt idx="18">
                  <c:v>13.848039215686526</c:v>
                </c:pt>
                <c:pt idx="19">
                  <c:v>25.402661064425722</c:v>
                </c:pt>
                <c:pt idx="20">
                  <c:v>23.862044817926591</c:v>
                </c:pt>
                <c:pt idx="21">
                  <c:v>3.6764705882352939</c:v>
                </c:pt>
                <c:pt idx="22">
                  <c:v>0.105042016806723</c:v>
                </c:pt>
                <c:pt idx="23">
                  <c:v>1.75070028011204E-2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71-1348-B2DD-62A4A81E236A}"/>
            </c:ext>
          </c:extLst>
        </c:ser>
        <c:ser>
          <c:idx val="1"/>
          <c:order val="1"/>
          <c:tx>
            <c:strRef>
              <c:f>'Graphical-Hemidactylus'!$R$1</c:f>
              <c:strCache>
                <c:ptCount val="1"/>
                <c:pt idx="0">
                  <c:v>Intraspecific</c:v>
                </c:pt>
              </c:strCache>
            </c:strRef>
          </c:tx>
          <c:invertIfNegative val="0"/>
          <c:cat>
            <c:numRef>
              <c:f>'Graphical-Hemidactylus'!$M$2:$M$25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'Graphical-Hemidactylus'!$R$2:$R$25</c:f>
              <c:numCache>
                <c:formatCode>General</c:formatCode>
                <c:ptCount val="24"/>
                <c:pt idx="0">
                  <c:v>16.248693834899957</c:v>
                </c:pt>
                <c:pt idx="1">
                  <c:v>7.4712643678160928</c:v>
                </c:pt>
                <c:pt idx="2">
                  <c:v>6.7398119122257061</c:v>
                </c:pt>
                <c:pt idx="3">
                  <c:v>7.6280041797281726</c:v>
                </c:pt>
                <c:pt idx="4">
                  <c:v>9.9268547544409724</c:v>
                </c:pt>
                <c:pt idx="5">
                  <c:v>0.88819226750261149</c:v>
                </c:pt>
                <c:pt idx="6">
                  <c:v>0.78369905956114461</c:v>
                </c:pt>
                <c:pt idx="7">
                  <c:v>17.34587251828631</c:v>
                </c:pt>
                <c:pt idx="8">
                  <c:v>15.830721003134768</c:v>
                </c:pt>
                <c:pt idx="9">
                  <c:v>4.0229885057471266</c:v>
                </c:pt>
                <c:pt idx="11">
                  <c:v>0.94043887147335403</c:v>
                </c:pt>
                <c:pt idx="12">
                  <c:v>8.4639498432603268</c:v>
                </c:pt>
                <c:pt idx="13">
                  <c:v>3.7095088819226802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71-1348-B2DD-62A4A81E23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100032"/>
        <c:axId val="43110400"/>
        <c:axId val="43059392"/>
      </c:bar3DChart>
      <c:catAx>
        <c:axId val="43100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Pairwise p-distances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3110400"/>
        <c:crosses val="autoZero"/>
        <c:auto val="1"/>
        <c:lblAlgn val="ctr"/>
        <c:lblOffset val="100"/>
        <c:noMultiLvlLbl val="0"/>
      </c:catAx>
      <c:valAx>
        <c:axId val="43110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Frequency</a:t>
                </a:r>
                <a:r>
                  <a:rPr lang="en-US" sz="1100" baseline="0"/>
                  <a:t>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3100032"/>
        <c:crossesAt val="1"/>
        <c:crossBetween val="between"/>
      </c:valAx>
      <c:serAx>
        <c:axId val="43059392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noFill/>
          </a:ln>
        </c:spPr>
        <c:crossAx val="43110400"/>
        <c:crosses val="autoZero"/>
      </c:serAx>
    </c:plotArea>
    <c:legend>
      <c:legendPos val="r"/>
      <c:layout>
        <c:manualLayout>
          <c:xMode val="edge"/>
          <c:yMode val="edge"/>
          <c:x val="0.22236726783443841"/>
          <c:y val="0.22996466301724092"/>
          <c:w val="0.22613407103408387"/>
          <c:h val="0.13117822162473367"/>
        </c:manualLayout>
      </c:layout>
      <c:overlay val="1"/>
      <c:txPr>
        <a:bodyPr/>
        <a:lstStyle/>
        <a:p>
          <a:pPr>
            <a:defRPr sz="1100"/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i="1"/>
            </a:pPr>
            <a:r>
              <a:rPr lang="en-US" sz="1400" i="1"/>
              <a:t>Haemodracon</a:t>
            </a:r>
          </a:p>
        </c:rich>
      </c:tx>
      <c:layout>
        <c:manualLayout>
          <c:xMode val="edge"/>
          <c:yMode val="edge"/>
          <c:x val="0.39760514538833902"/>
          <c:y val="0.13730371499081187"/>
        </c:manualLayout>
      </c:layout>
      <c:overlay val="1"/>
    </c:title>
    <c:autoTitleDeleted val="0"/>
    <c:view3D>
      <c:rotX val="15"/>
      <c:rotY val="20"/>
      <c:depthPercent val="100"/>
      <c:rAngAx val="1"/>
    </c:view3D>
    <c:floor>
      <c:thickness val="0"/>
      <c:spPr>
        <a:ln>
          <a:solidFill>
            <a:sysClr val="windowText" lastClr="000000"/>
          </a:solidFill>
        </a:ln>
      </c:spPr>
    </c:floor>
    <c:sideWall>
      <c:thickness val="0"/>
      <c:spPr>
        <a:solidFill>
          <a:schemeClr val="bg1"/>
        </a:solidFill>
      </c:spPr>
    </c:sideWall>
    <c:backWall>
      <c:thickness val="0"/>
      <c:spPr>
        <a:solidFill>
          <a:schemeClr val="bg1"/>
        </a:solidFill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'GRAPHIC-Haemodracon'!$Q$1</c:f>
              <c:strCache>
                <c:ptCount val="1"/>
                <c:pt idx="0">
                  <c:v>Interspecific</c:v>
                </c:pt>
              </c:strCache>
            </c:strRef>
          </c:tx>
          <c:invertIfNegative val="0"/>
          <c:cat>
            <c:numRef>
              <c:f>'GRAPHIC-Haemodracon'!$M$2:$M$24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</c:numCache>
            </c:numRef>
          </c:cat>
          <c:val>
            <c:numRef>
              <c:f>'GRAPHIC-Haemodracon'!$Q$2:$Q$24</c:f>
              <c:numCache>
                <c:formatCode>General</c:formatCode>
                <c:ptCount val="23"/>
                <c:pt idx="18">
                  <c:v>2.2222222222222232</c:v>
                </c:pt>
                <c:pt idx="19">
                  <c:v>3.7037037037037042</c:v>
                </c:pt>
                <c:pt idx="20">
                  <c:v>14.074074074074069</c:v>
                </c:pt>
                <c:pt idx="21">
                  <c:v>68.888888888888147</c:v>
                </c:pt>
                <c:pt idx="22">
                  <c:v>11.111111111111043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9E-E147-B8DD-2201C1409F5F}"/>
            </c:ext>
          </c:extLst>
        </c:ser>
        <c:ser>
          <c:idx val="1"/>
          <c:order val="1"/>
          <c:tx>
            <c:strRef>
              <c:f>'GRAPHIC-Haemodracon'!$R$1</c:f>
              <c:strCache>
                <c:ptCount val="1"/>
                <c:pt idx="0">
                  <c:v>Intraspecific</c:v>
                </c:pt>
              </c:strCache>
            </c:strRef>
          </c:tx>
          <c:invertIfNegative val="0"/>
          <c:cat>
            <c:numRef>
              <c:f>'GRAPHIC-Haemodracon'!$M$2:$M$24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</c:numCache>
            </c:numRef>
          </c:cat>
          <c:val>
            <c:numRef>
              <c:f>'GRAPHIC-Haemodracon'!$R$2:$R$24</c:f>
              <c:numCache>
                <c:formatCode>General</c:formatCode>
                <c:ptCount val="23"/>
                <c:pt idx="0">
                  <c:v>35.460992907801433</c:v>
                </c:pt>
                <c:pt idx="1">
                  <c:v>3.5460992907801421</c:v>
                </c:pt>
                <c:pt idx="2">
                  <c:v>2.1276595744680837</c:v>
                </c:pt>
                <c:pt idx="3">
                  <c:v>4.2553191489361701</c:v>
                </c:pt>
                <c:pt idx="4">
                  <c:v>5.6737588652482271</c:v>
                </c:pt>
                <c:pt idx="5">
                  <c:v>3.5460992907801421</c:v>
                </c:pt>
                <c:pt idx="11">
                  <c:v>40.425531914893611</c:v>
                </c:pt>
                <c:pt idx="12">
                  <c:v>4.9645390070921946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9E-E147-B8DD-2201C1409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137280"/>
        <c:axId val="43147648"/>
        <c:axId val="43106752"/>
      </c:bar3DChart>
      <c:catAx>
        <c:axId val="43137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Pairwise p-distances (%)</a:t>
                </a:r>
              </a:p>
            </c:rich>
          </c:tx>
          <c:layout>
            <c:manualLayout>
              <c:xMode val="edge"/>
              <c:yMode val="edge"/>
              <c:x val="0.34729988950929802"/>
              <c:y val="0.7184323082827704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3147648"/>
        <c:crosses val="autoZero"/>
        <c:auto val="1"/>
        <c:lblAlgn val="ctr"/>
        <c:lblOffset val="100"/>
        <c:noMultiLvlLbl val="0"/>
      </c:catAx>
      <c:valAx>
        <c:axId val="431476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Frequency (%)</a:t>
                </a:r>
              </a:p>
            </c:rich>
          </c:tx>
          <c:layout>
            <c:manualLayout>
              <c:xMode val="edge"/>
              <c:yMode val="edge"/>
              <c:x val="5.153264458545731E-2"/>
              <c:y val="0.31509835276879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3137280"/>
        <c:crosses val="autoZero"/>
        <c:crossBetween val="between"/>
        <c:majorUnit val="20"/>
      </c:valAx>
      <c:serAx>
        <c:axId val="43106752"/>
        <c:scaling>
          <c:orientation val="minMax"/>
        </c:scaling>
        <c:delete val="1"/>
        <c:axPos val="b"/>
        <c:majorTickMark val="out"/>
        <c:minorTickMark val="none"/>
        <c:tickLblPos val="none"/>
        <c:crossAx val="43147648"/>
        <c:crosses val="autoZero"/>
      </c:serAx>
    </c:plotArea>
    <c:legend>
      <c:legendPos val="r"/>
      <c:layout>
        <c:manualLayout>
          <c:xMode val="edge"/>
          <c:yMode val="edge"/>
          <c:x val="0.22711286796225988"/>
          <c:y val="0.24607913935488648"/>
          <c:w val="0.23059989958860341"/>
          <c:h val="0.15273426409411342"/>
        </c:manualLayout>
      </c:layout>
      <c:overlay val="1"/>
      <c:txPr>
        <a:bodyPr/>
        <a:lstStyle/>
        <a:p>
          <a:pPr>
            <a:defRPr sz="1100"/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s-ES" sz="1400"/>
            </a:pPr>
            <a:r>
              <a:rPr lang="es-ES" sz="1400" i="1"/>
              <a:t>Pristurus</a:t>
            </a:r>
          </a:p>
        </c:rich>
      </c:tx>
      <c:layout>
        <c:manualLayout>
          <c:xMode val="edge"/>
          <c:yMode val="edge"/>
          <c:x val="0.45891927145471106"/>
          <c:y val="0.141342756183746"/>
        </c:manualLayout>
      </c:layout>
      <c:overlay val="1"/>
    </c:title>
    <c:autoTitleDeleted val="0"/>
    <c:view3D>
      <c:rotX val="15"/>
      <c:rotY val="20"/>
      <c:depthPercent val="100"/>
      <c:rAngAx val="1"/>
    </c:view3D>
    <c:floor>
      <c:thickness val="0"/>
      <c:spPr>
        <a:ln>
          <a:solidFill>
            <a:sysClr val="windowText" lastClr="000000"/>
          </a:solidFill>
        </a:ln>
      </c:spPr>
    </c:floor>
    <c:sideWall>
      <c:thickness val="0"/>
      <c:spPr>
        <a:solidFill>
          <a:schemeClr val="bg1"/>
        </a:solidFill>
        <a:ln>
          <a:noFill/>
        </a:ln>
      </c:spPr>
    </c:sideWall>
    <c:backWall>
      <c:thickness val="0"/>
      <c:spPr>
        <a:solidFill>
          <a:schemeClr val="bg1"/>
        </a:solidFill>
        <a:ln>
          <a:noFill/>
        </a:ln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'GRAFICO-Pristurus'!$Q$1</c:f>
              <c:strCache>
                <c:ptCount val="1"/>
                <c:pt idx="0">
                  <c:v>Interspecific</c:v>
                </c:pt>
              </c:strCache>
            </c:strRef>
          </c:tx>
          <c:invertIfNegative val="0"/>
          <c:cat>
            <c:numRef>
              <c:f>'GRAFICO-Pristurus'!$M$2:$M$26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'GRAFICO-Pristurus'!$Q$2:$Q$26</c:f>
              <c:numCache>
                <c:formatCode>General</c:formatCode>
                <c:ptCount val="25"/>
                <c:pt idx="3">
                  <c:v>5.2208835341365365</c:v>
                </c:pt>
                <c:pt idx="4">
                  <c:v>0.66934404283803584</c:v>
                </c:pt>
                <c:pt idx="11">
                  <c:v>2.9833620195065982</c:v>
                </c:pt>
                <c:pt idx="12">
                  <c:v>1.7594186268885081</c:v>
                </c:pt>
                <c:pt idx="13">
                  <c:v>2.8686173264486508</c:v>
                </c:pt>
                <c:pt idx="14">
                  <c:v>7.6496462038632501E-2</c:v>
                </c:pt>
                <c:pt idx="16">
                  <c:v>3.4805890227577012</c:v>
                </c:pt>
                <c:pt idx="17">
                  <c:v>16.676228724421531</c:v>
                </c:pt>
                <c:pt idx="18">
                  <c:v>11.55096576783324</c:v>
                </c:pt>
                <c:pt idx="19">
                  <c:v>5.9475999235035424</c:v>
                </c:pt>
                <c:pt idx="20">
                  <c:v>11.264104035188414</c:v>
                </c:pt>
                <c:pt idx="21">
                  <c:v>26.71638936699178</c:v>
                </c:pt>
                <c:pt idx="22">
                  <c:v>8.7014725568942506</c:v>
                </c:pt>
                <c:pt idx="23">
                  <c:v>1.855039204436796</c:v>
                </c:pt>
                <c:pt idx="24">
                  <c:v>0.22948938611589798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2A-F445-9919-61B1E9380EE5}"/>
            </c:ext>
          </c:extLst>
        </c:ser>
        <c:ser>
          <c:idx val="1"/>
          <c:order val="1"/>
          <c:tx>
            <c:strRef>
              <c:f>'GRAFICO-Pristurus'!$R$1</c:f>
              <c:strCache>
                <c:ptCount val="1"/>
                <c:pt idx="0">
                  <c:v>Intraspecific</c:v>
                </c:pt>
              </c:strCache>
            </c:strRef>
          </c:tx>
          <c:invertIfNegative val="0"/>
          <c:cat>
            <c:numRef>
              <c:f>'GRAFICO-Pristurus'!$M$2:$M$26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'GRAFICO-Pristurus'!$R$2:$R$26</c:f>
              <c:numCache>
                <c:formatCode>General</c:formatCode>
                <c:ptCount val="25"/>
                <c:pt idx="0">
                  <c:v>19.555249885372795</c:v>
                </c:pt>
                <c:pt idx="1">
                  <c:v>12.654745529573606</c:v>
                </c:pt>
                <c:pt idx="2">
                  <c:v>2.017423200366804</c:v>
                </c:pt>
                <c:pt idx="3">
                  <c:v>3.4617148097203212</c:v>
                </c:pt>
                <c:pt idx="8">
                  <c:v>2.292526364053191E-2</c:v>
                </c:pt>
                <c:pt idx="9">
                  <c:v>7.2902338376891374</c:v>
                </c:pt>
                <c:pt idx="10">
                  <c:v>6.235671710224798</c:v>
                </c:pt>
                <c:pt idx="11">
                  <c:v>0.59605685465382963</c:v>
                </c:pt>
                <c:pt idx="12">
                  <c:v>19.188445667124789</c:v>
                </c:pt>
                <c:pt idx="13">
                  <c:v>12.631820265932998</c:v>
                </c:pt>
                <c:pt idx="14">
                  <c:v>14.855570839065086</c:v>
                </c:pt>
                <c:pt idx="15">
                  <c:v>1.3755158184319121</c:v>
                </c:pt>
                <c:pt idx="16">
                  <c:v>4.5850527281063723E-2</c:v>
                </c:pt>
                <c:pt idx="17">
                  <c:v>6.8775790921595734E-2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2A-F445-9919-61B1E9380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182336"/>
        <c:axId val="43192704"/>
        <c:axId val="43164096"/>
      </c:bar3DChart>
      <c:catAx>
        <c:axId val="431823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Pairwise p-distances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3192704"/>
        <c:crosses val="autoZero"/>
        <c:auto val="1"/>
        <c:lblAlgn val="ctr"/>
        <c:lblOffset val="100"/>
        <c:noMultiLvlLbl val="0"/>
      </c:catAx>
      <c:valAx>
        <c:axId val="43192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Frequency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000" b="1"/>
            </a:pPr>
            <a:endParaRPr lang="es-ES"/>
          </a:p>
        </c:txPr>
        <c:crossAx val="43182336"/>
        <c:crosses val="autoZero"/>
        <c:crossBetween val="between"/>
      </c:valAx>
      <c:serAx>
        <c:axId val="43164096"/>
        <c:scaling>
          <c:orientation val="minMax"/>
        </c:scaling>
        <c:delete val="1"/>
        <c:axPos val="b"/>
        <c:majorTickMark val="out"/>
        <c:minorTickMark val="none"/>
        <c:tickLblPos val="none"/>
        <c:crossAx val="43192704"/>
        <c:crosses val="autoZero"/>
      </c:ser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23202927910710244"/>
          <c:y val="0.23964983788791491"/>
          <c:w val="0.22791244780757297"/>
          <c:h val="0.13123081673614301"/>
        </c:manualLayout>
      </c:layout>
      <c:overlay val="1"/>
      <c:txPr>
        <a:bodyPr/>
        <a:lstStyle/>
        <a:p>
          <a:pPr>
            <a:defRPr sz="1100"/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min inter per individual</c:v>
                </c:pt>
              </c:strCache>
            </c:strRef>
          </c:tx>
          <c:spPr>
            <a:ln w="47625">
              <a:noFill/>
            </a:ln>
          </c:spPr>
          <c:marker>
            <c:symbol val="circle"/>
            <c:size val="8"/>
            <c:spPr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c:spPr>
          </c:marker>
          <c:xVal>
            <c:numRef>
              <c:f>Sheet1!$C$2:$C$28</c:f>
              <c:numCache>
                <c:formatCode>0.00</c:formatCode>
                <c:ptCount val="27"/>
                <c:pt idx="0">
                  <c:v>0.75414781297135736</c:v>
                </c:pt>
                <c:pt idx="1">
                  <c:v>3.1695721077654602</c:v>
                </c:pt>
                <c:pt idx="2">
                  <c:v>11.915535444947464</c:v>
                </c:pt>
                <c:pt idx="3">
                  <c:v>12.669683257918624</c:v>
                </c:pt>
                <c:pt idx="4">
                  <c:v>2.4132730015082937</c:v>
                </c:pt>
                <c:pt idx="5">
                  <c:v>0.15082956259426941</c:v>
                </c:pt>
                <c:pt idx="6">
                  <c:v>0.30165912518853699</c:v>
                </c:pt>
                <c:pt idx="7">
                  <c:v>4.8265460030165857</c:v>
                </c:pt>
                <c:pt idx="8">
                  <c:v>13.27300150829563</c:v>
                </c:pt>
                <c:pt idx="9">
                  <c:v>2.2624434389140267</c:v>
                </c:pt>
                <c:pt idx="10">
                  <c:v>14</c:v>
                </c:pt>
                <c:pt idx="11">
                  <c:v>2.4875621890547177</c:v>
                </c:pt>
                <c:pt idx="12">
                  <c:v>9.0497737556560516</c:v>
                </c:pt>
                <c:pt idx="13">
                  <c:v>0.45248868778282142</c:v>
                </c:pt>
                <c:pt idx="14">
                  <c:v>1.809954751131222</c:v>
                </c:pt>
                <c:pt idx="15">
                  <c:v>1.3574660633484159</c:v>
                </c:pt>
                <c:pt idx="16">
                  <c:v>0</c:v>
                </c:pt>
                <c:pt idx="17">
                  <c:v>2.2624434389140267</c:v>
                </c:pt>
                <c:pt idx="18">
                  <c:v>6.9381598793363466</c:v>
                </c:pt>
                <c:pt idx="19">
                  <c:v>0.7692307692307685</c:v>
                </c:pt>
                <c:pt idx="20">
                  <c:v>1.40625</c:v>
                </c:pt>
                <c:pt idx="21">
                  <c:v>1.3574660633484159</c:v>
                </c:pt>
                <c:pt idx="22">
                  <c:v>17.076923076922782</c:v>
                </c:pt>
                <c:pt idx="23">
                  <c:v>0.78125</c:v>
                </c:pt>
                <c:pt idx="24">
                  <c:v>0.32894736842105332</c:v>
                </c:pt>
                <c:pt idx="25">
                  <c:v>15.476190476190469</c:v>
                </c:pt>
                <c:pt idx="26">
                  <c:v>1.9607843137254899</c:v>
                </c:pt>
              </c:numCache>
            </c:numRef>
          </c:xVal>
          <c:yVal>
            <c:numRef>
              <c:f>Sheet1!$E$2:$E$28</c:f>
              <c:numCache>
                <c:formatCode>General</c:formatCode>
                <c:ptCount val="27"/>
                <c:pt idx="0">
                  <c:v>27.5</c:v>
                </c:pt>
                <c:pt idx="1">
                  <c:v>17</c:v>
                </c:pt>
                <c:pt idx="2">
                  <c:v>18.8</c:v>
                </c:pt>
                <c:pt idx="3">
                  <c:v>18.8</c:v>
                </c:pt>
                <c:pt idx="4">
                  <c:v>7.8</c:v>
                </c:pt>
                <c:pt idx="5">
                  <c:v>11.3</c:v>
                </c:pt>
                <c:pt idx="6">
                  <c:v>7.8</c:v>
                </c:pt>
                <c:pt idx="7">
                  <c:v>13.7</c:v>
                </c:pt>
                <c:pt idx="8">
                  <c:v>13.7</c:v>
                </c:pt>
                <c:pt idx="9">
                  <c:v>11.3</c:v>
                </c:pt>
                <c:pt idx="10">
                  <c:v>16.100000000000001</c:v>
                </c:pt>
                <c:pt idx="11">
                  <c:v>14.9</c:v>
                </c:pt>
                <c:pt idx="12">
                  <c:v>19.8</c:v>
                </c:pt>
                <c:pt idx="13">
                  <c:v>17</c:v>
                </c:pt>
                <c:pt idx="14">
                  <c:v>13.7</c:v>
                </c:pt>
                <c:pt idx="15">
                  <c:v>13.7</c:v>
                </c:pt>
                <c:pt idx="16">
                  <c:v>14.3</c:v>
                </c:pt>
                <c:pt idx="17">
                  <c:v>14.8</c:v>
                </c:pt>
                <c:pt idx="18">
                  <c:v>14.3</c:v>
                </c:pt>
                <c:pt idx="19">
                  <c:v>18.7</c:v>
                </c:pt>
                <c:pt idx="20">
                  <c:v>12</c:v>
                </c:pt>
                <c:pt idx="21">
                  <c:v>16.399999999999999</c:v>
                </c:pt>
                <c:pt idx="22">
                  <c:v>16.399999999999999</c:v>
                </c:pt>
                <c:pt idx="23">
                  <c:v>12</c:v>
                </c:pt>
                <c:pt idx="24">
                  <c:v>3.1</c:v>
                </c:pt>
                <c:pt idx="25">
                  <c:v>3.1</c:v>
                </c:pt>
                <c:pt idx="26">
                  <c:v>17.899999999999999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8D-FF40-B151-3C1D0FE5FE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46944"/>
        <c:axId val="43361792"/>
      </c:scatterChart>
      <c:valAx>
        <c:axId val="43346944"/>
        <c:scaling>
          <c:orientation val="minMax"/>
          <c:max val="3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US" sz="1200" b="1"/>
                  <a:t>Maximum Intraspecific Distance (%)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200" b="0"/>
            </a:pPr>
            <a:endParaRPr lang="es-ES"/>
          </a:p>
        </c:txPr>
        <c:crossAx val="43361792"/>
        <c:crosses val="autoZero"/>
        <c:crossBetween val="midCat"/>
      </c:valAx>
      <c:valAx>
        <c:axId val="43361792"/>
        <c:scaling>
          <c:orientation val="minMax"/>
          <c:max val="3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 b="1"/>
                </a:pPr>
                <a:r>
                  <a:rPr lang="en-US" sz="1200" b="1" dirty="0"/>
                  <a:t>Nearest Neighbor Distance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 b="0"/>
            </a:pPr>
            <a:endParaRPr lang="es-ES"/>
          </a:p>
        </c:txPr>
        <c:crossAx val="43346944"/>
        <c:crosses val="autoZero"/>
        <c:crossBetween val="midCat"/>
      </c:valAx>
      <c:spPr>
        <a:solidFill>
          <a:schemeClr val="bg1"/>
        </a:solidFill>
        <a:ln>
          <a:solidFill>
            <a:schemeClr val="tx1"/>
          </a:solidFill>
        </a:ln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'Specimen IDENTIFICATION'!$C$112</c:f>
              <c:strCache>
                <c:ptCount val="1"/>
                <c:pt idx="0">
                  <c:v>Sucess</c:v>
                </c:pt>
              </c:strCache>
            </c:strRef>
          </c:tx>
          <c:spPr>
            <a:solidFill>
              <a:schemeClr val="accent3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multiLvlStrRef>
              <c:f>'Specimen IDENTIFICATION'!$A$113:$B$123</c:f>
              <c:multiLvlStrCache>
                <c:ptCount val="11"/>
                <c:lvl>
                  <c:pt idx="0">
                    <c:v>BM*</c:v>
                  </c:pt>
                  <c:pt idx="1">
                    <c:v>BCM</c:v>
                  </c:pt>
                  <c:pt idx="2">
                    <c:v>ASB</c:v>
                  </c:pt>
                  <c:pt idx="3">
                    <c:v>BCM</c:v>
                  </c:pt>
                  <c:pt idx="4">
                    <c:v>ASB</c:v>
                  </c:pt>
                  <c:pt idx="5">
                    <c:v>BCM</c:v>
                  </c:pt>
                  <c:pt idx="6">
                    <c:v>ASB</c:v>
                  </c:pt>
                  <c:pt idx="7">
                    <c:v>BCM</c:v>
                  </c:pt>
                  <c:pt idx="8">
                    <c:v>ASB</c:v>
                  </c:pt>
                  <c:pt idx="9">
                    <c:v>BCM</c:v>
                  </c:pt>
                  <c:pt idx="10">
                    <c:v>ASB</c:v>
                  </c:pt>
                </c:lvl>
                <c:lvl>
                  <c:pt idx="1">
                    <c:v>1%</c:v>
                  </c:pt>
                  <c:pt idx="3">
                    <c:v>3%</c:v>
                  </c:pt>
                  <c:pt idx="5">
                    <c:v>6%</c:v>
                  </c:pt>
                  <c:pt idx="7">
                    <c:v>9%</c:v>
                  </c:pt>
                  <c:pt idx="9">
                    <c:v>14.38%</c:v>
                  </c:pt>
                </c:lvl>
              </c:multiLvlStrCache>
            </c:multiLvlStrRef>
          </c:cat>
          <c:val>
            <c:numRef>
              <c:f>'Specimen IDENTIFICATION'!$C$113:$C$123</c:f>
              <c:numCache>
                <c:formatCode>0.00</c:formatCode>
                <c:ptCount val="11"/>
                <c:pt idx="0">
                  <c:v>98.947368421053127</c:v>
                </c:pt>
                <c:pt idx="1">
                  <c:v>93.684210526315795</c:v>
                </c:pt>
                <c:pt idx="2" formatCode="General">
                  <c:v>68.421052631578945</c:v>
                </c:pt>
                <c:pt idx="3">
                  <c:v>96.578947368418866</c:v>
                </c:pt>
                <c:pt idx="4">
                  <c:v>70.789473684211927</c:v>
                </c:pt>
                <c:pt idx="5">
                  <c:v>98.15789473684211</c:v>
                </c:pt>
                <c:pt idx="6">
                  <c:v>72.368421052629472</c:v>
                </c:pt>
                <c:pt idx="7">
                  <c:v>98.421052631578945</c:v>
                </c:pt>
                <c:pt idx="8">
                  <c:v>72.631578947368411</c:v>
                </c:pt>
                <c:pt idx="9">
                  <c:v>98.684210526315795</c:v>
                </c:pt>
                <c:pt idx="10">
                  <c:v>72.894736842105218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F3-A643-8586-ABEF56094AF7}"/>
            </c:ext>
          </c:extLst>
        </c:ser>
        <c:ser>
          <c:idx val="1"/>
          <c:order val="1"/>
          <c:tx>
            <c:strRef>
              <c:f>'Specimen IDENTIFICATION'!$D$112</c:f>
              <c:strCache>
                <c:ptCount val="1"/>
                <c:pt idx="0">
                  <c:v>Ambiguous</c:v>
                </c:pt>
              </c:strCache>
            </c:strRef>
          </c:tx>
          <c:spPr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multiLvlStrRef>
              <c:f>'Specimen IDENTIFICATION'!$A$113:$B$123</c:f>
              <c:multiLvlStrCache>
                <c:ptCount val="11"/>
                <c:lvl>
                  <c:pt idx="0">
                    <c:v>BM*</c:v>
                  </c:pt>
                  <c:pt idx="1">
                    <c:v>BCM</c:v>
                  </c:pt>
                  <c:pt idx="2">
                    <c:v>ASB</c:v>
                  </c:pt>
                  <c:pt idx="3">
                    <c:v>BCM</c:v>
                  </c:pt>
                  <c:pt idx="4">
                    <c:v>ASB</c:v>
                  </c:pt>
                  <c:pt idx="5">
                    <c:v>BCM</c:v>
                  </c:pt>
                  <c:pt idx="6">
                    <c:v>ASB</c:v>
                  </c:pt>
                  <c:pt idx="7">
                    <c:v>BCM</c:v>
                  </c:pt>
                  <c:pt idx="8">
                    <c:v>ASB</c:v>
                  </c:pt>
                  <c:pt idx="9">
                    <c:v>BCM</c:v>
                  </c:pt>
                  <c:pt idx="10">
                    <c:v>ASB</c:v>
                  </c:pt>
                </c:lvl>
                <c:lvl>
                  <c:pt idx="1">
                    <c:v>1%</c:v>
                  </c:pt>
                  <c:pt idx="3">
                    <c:v>3%</c:v>
                  </c:pt>
                  <c:pt idx="5">
                    <c:v>6%</c:v>
                  </c:pt>
                  <c:pt idx="7">
                    <c:v>9%</c:v>
                  </c:pt>
                  <c:pt idx="9">
                    <c:v>14.38%</c:v>
                  </c:pt>
                </c:lvl>
              </c:multiLvlStrCache>
            </c:multiLvlStrRef>
          </c:cat>
          <c:val>
            <c:numRef>
              <c:f>'Specimen IDENTIFICATION'!$D$113:$D$123</c:f>
              <c:numCache>
                <c:formatCode>0.00</c:formatCode>
                <c:ptCount val="11"/>
                <c:pt idx="0">
                  <c:v>0.52631578947368418</c:v>
                </c:pt>
                <c:pt idx="1">
                  <c:v>0</c:v>
                </c:pt>
                <c:pt idx="2">
                  <c:v>25.263157894736789</c:v>
                </c:pt>
                <c:pt idx="3">
                  <c:v>0</c:v>
                </c:pt>
                <c:pt idx="4">
                  <c:v>25.789473684210527</c:v>
                </c:pt>
                <c:pt idx="5">
                  <c:v>0</c:v>
                </c:pt>
                <c:pt idx="6">
                  <c:v>25.789473684210527</c:v>
                </c:pt>
                <c:pt idx="7">
                  <c:v>0</c:v>
                </c:pt>
                <c:pt idx="8">
                  <c:v>25.789473684210527</c:v>
                </c:pt>
                <c:pt idx="9">
                  <c:v>0</c:v>
                </c:pt>
                <c:pt idx="10">
                  <c:v>25.789473684210527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F3-A643-8586-ABEF56094AF7}"/>
            </c:ext>
          </c:extLst>
        </c:ser>
        <c:ser>
          <c:idx val="2"/>
          <c:order val="2"/>
          <c:tx>
            <c:strRef>
              <c:f>'Specimen IDENTIFICATION'!$E$112</c:f>
              <c:strCache>
                <c:ptCount val="1"/>
                <c:pt idx="0">
                  <c:v>Misidentified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multiLvlStrRef>
              <c:f>'Specimen IDENTIFICATION'!$A$113:$B$123</c:f>
              <c:multiLvlStrCache>
                <c:ptCount val="11"/>
                <c:lvl>
                  <c:pt idx="0">
                    <c:v>BM*</c:v>
                  </c:pt>
                  <c:pt idx="1">
                    <c:v>BCM</c:v>
                  </c:pt>
                  <c:pt idx="2">
                    <c:v>ASB</c:v>
                  </c:pt>
                  <c:pt idx="3">
                    <c:v>BCM</c:v>
                  </c:pt>
                  <c:pt idx="4">
                    <c:v>ASB</c:v>
                  </c:pt>
                  <c:pt idx="5">
                    <c:v>BCM</c:v>
                  </c:pt>
                  <c:pt idx="6">
                    <c:v>ASB</c:v>
                  </c:pt>
                  <c:pt idx="7">
                    <c:v>BCM</c:v>
                  </c:pt>
                  <c:pt idx="8">
                    <c:v>ASB</c:v>
                  </c:pt>
                  <c:pt idx="9">
                    <c:v>BCM</c:v>
                  </c:pt>
                  <c:pt idx="10">
                    <c:v>ASB</c:v>
                  </c:pt>
                </c:lvl>
                <c:lvl>
                  <c:pt idx="1">
                    <c:v>1%</c:v>
                  </c:pt>
                  <c:pt idx="3">
                    <c:v>3%</c:v>
                  </c:pt>
                  <c:pt idx="5">
                    <c:v>6%</c:v>
                  </c:pt>
                  <c:pt idx="7">
                    <c:v>9%</c:v>
                  </c:pt>
                  <c:pt idx="9">
                    <c:v>14.38%</c:v>
                  </c:pt>
                </c:lvl>
              </c:multiLvlStrCache>
            </c:multiLvlStrRef>
          </c:cat>
          <c:val>
            <c:numRef>
              <c:f>'Specimen IDENTIFICATION'!$E$113:$E$123</c:f>
              <c:numCache>
                <c:formatCode>0.00</c:formatCode>
                <c:ptCount val="11"/>
                <c:pt idx="0">
                  <c:v>0.52631578947368418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F3-A643-8586-ABEF56094AF7}"/>
            </c:ext>
          </c:extLst>
        </c:ser>
        <c:ser>
          <c:idx val="3"/>
          <c:order val="3"/>
          <c:tx>
            <c:strRef>
              <c:f>'Specimen IDENTIFICATION'!$F$112</c:f>
              <c:strCache>
                <c:ptCount val="1"/>
                <c:pt idx="0">
                  <c:v>No match</c:v>
                </c:pt>
              </c:strCache>
            </c:strRef>
          </c:tx>
          <c:spPr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multiLvlStrRef>
              <c:f>'Specimen IDENTIFICATION'!$A$113:$B$123</c:f>
              <c:multiLvlStrCache>
                <c:ptCount val="11"/>
                <c:lvl>
                  <c:pt idx="0">
                    <c:v>BM*</c:v>
                  </c:pt>
                  <c:pt idx="1">
                    <c:v>BCM</c:v>
                  </c:pt>
                  <c:pt idx="2">
                    <c:v>ASB</c:v>
                  </c:pt>
                  <c:pt idx="3">
                    <c:v>BCM</c:v>
                  </c:pt>
                  <c:pt idx="4">
                    <c:v>ASB</c:v>
                  </c:pt>
                  <c:pt idx="5">
                    <c:v>BCM</c:v>
                  </c:pt>
                  <c:pt idx="6">
                    <c:v>ASB</c:v>
                  </c:pt>
                  <c:pt idx="7">
                    <c:v>BCM</c:v>
                  </c:pt>
                  <c:pt idx="8">
                    <c:v>ASB</c:v>
                  </c:pt>
                  <c:pt idx="9">
                    <c:v>BCM</c:v>
                  </c:pt>
                  <c:pt idx="10">
                    <c:v>ASB</c:v>
                  </c:pt>
                </c:lvl>
                <c:lvl>
                  <c:pt idx="1">
                    <c:v>1%</c:v>
                  </c:pt>
                  <c:pt idx="3">
                    <c:v>3%</c:v>
                  </c:pt>
                  <c:pt idx="5">
                    <c:v>6%</c:v>
                  </c:pt>
                  <c:pt idx="7">
                    <c:v>9%</c:v>
                  </c:pt>
                  <c:pt idx="9">
                    <c:v>14.38%</c:v>
                  </c:pt>
                </c:lvl>
              </c:multiLvlStrCache>
            </c:multiLvlStrRef>
          </c:cat>
          <c:val>
            <c:numRef>
              <c:f>'Specimen IDENTIFICATION'!$F$113:$F$123</c:f>
              <c:numCache>
                <c:formatCode>0.00</c:formatCode>
                <c:ptCount val="11"/>
                <c:pt idx="0">
                  <c:v>0</c:v>
                </c:pt>
                <c:pt idx="1">
                  <c:v>6.3157894736842106</c:v>
                </c:pt>
                <c:pt idx="2">
                  <c:v>6.3157894736842106</c:v>
                </c:pt>
                <c:pt idx="3">
                  <c:v>3.4210526315789367</c:v>
                </c:pt>
                <c:pt idx="4">
                  <c:v>3.4210526315789367</c:v>
                </c:pt>
                <c:pt idx="5">
                  <c:v>1.8421052631578945</c:v>
                </c:pt>
                <c:pt idx="6">
                  <c:v>1.8421052631578945</c:v>
                </c:pt>
                <c:pt idx="7">
                  <c:v>1.5789473684210737</c:v>
                </c:pt>
                <c:pt idx="8">
                  <c:v>1.5789473684210737</c:v>
                </c:pt>
                <c:pt idx="9">
                  <c:v>1.3157894736842104</c:v>
                </c:pt>
                <c:pt idx="10">
                  <c:v>1.3157894736842104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F3-A643-8586-ABEF56094A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43544960"/>
        <c:axId val="43546880"/>
      </c:barChart>
      <c:catAx>
        <c:axId val="43544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Distance threshold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/>
            </a:pPr>
            <a:endParaRPr lang="es-ES"/>
          </a:p>
        </c:txPr>
        <c:crossAx val="43546880"/>
        <c:crosses val="autoZero"/>
        <c:auto val="1"/>
        <c:lblAlgn val="ctr"/>
        <c:lblOffset val="100"/>
        <c:noMultiLvlLbl val="0"/>
      </c:catAx>
      <c:valAx>
        <c:axId val="4354688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3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Identification success</a:t>
                </a:r>
              </a:p>
            </c:rich>
          </c:tx>
          <c:overlay val="0"/>
        </c:title>
        <c:numFmt formatCode="0%" sourceLinked="1"/>
        <c:majorTickMark val="none"/>
        <c:minorTickMark val="none"/>
        <c:tickLblPos val="nextTo"/>
        <c:spPr>
          <a:ln w="9525"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/>
            </a:pPr>
            <a:endParaRPr lang="es-ES"/>
          </a:p>
        </c:txPr>
        <c:crossAx val="43544960"/>
        <c:crosses val="autoZero"/>
        <c:crossBetween val="between"/>
        <c:majorUnit val="0.1"/>
      </c:valAx>
      <c:spPr>
        <a:solidFill>
          <a:schemeClr val="bg1"/>
        </a:solidFill>
        <a:ln>
          <a:solidFill>
            <a:schemeClr val="tx1"/>
          </a:solidFill>
        </a:ln>
      </c:spPr>
    </c:plotArea>
    <c:legend>
      <c:legendPos val="t"/>
      <c:layout>
        <c:manualLayout>
          <c:xMode val="edge"/>
          <c:yMode val="edge"/>
          <c:x val="0.22881164658886521"/>
          <c:y val="4.090758684505684E-2"/>
          <c:w val="0.65005596777965191"/>
          <c:h val="7.6250296486958968E-2"/>
        </c:manualLayout>
      </c:layout>
      <c:overlay val="0"/>
      <c:txPr>
        <a:bodyPr/>
        <a:lstStyle/>
        <a:p>
          <a:pPr>
            <a:defRPr sz="1200"/>
          </a:pPr>
          <a:endParaRPr lang="es-E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0.12658</cdr:x>
      <cdr:y>0.03722</cdr:y>
    </cdr:from>
    <cdr:to>
      <cdr:x>0.96203</cdr:x>
      <cdr:y>0.81875</cdr:y>
    </cdr:to>
    <cdr:sp macro="" textlink="">
      <cdr:nvSpPr>
        <cdr:cNvPr id="3" name="2 Conector recto"/>
        <cdr:cNvSpPr/>
      </cdr:nvSpPr>
      <cdr:spPr>
        <a:xfrm xmlns:a="http://schemas.openxmlformats.org/drawingml/2006/main" flipV="1">
          <a:off x="720080" y="144032"/>
          <a:ext cx="4752555" cy="302432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ES"/>
        </a:p>
      </cdr:txBody>
    </cdr:sp>
  </cdr:relSizeAnchor>
  <cdr:relSizeAnchor xmlns:cdr="http://schemas.openxmlformats.org/drawingml/2006/chartDrawing">
    <cdr:from>
      <cdr:x>0.13589</cdr:x>
      <cdr:y>0.14793</cdr:y>
    </cdr:from>
    <cdr:to>
      <cdr:x>0.84714</cdr:x>
      <cdr:y>0.23669</cdr:y>
    </cdr:to>
    <cdr:sp macro="" textlink="">
      <cdr:nvSpPr>
        <cdr:cNvPr id="4" name="3 CuadroTexto"/>
        <cdr:cNvSpPr txBox="1"/>
      </cdr:nvSpPr>
      <cdr:spPr>
        <a:xfrm xmlns:a="http://schemas.openxmlformats.org/drawingml/2006/main">
          <a:off x="609623" y="476245"/>
          <a:ext cx="3190863" cy="28575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l"/>
          <a:r>
            <a:rPr lang="es-ES" sz="1600" b="1" dirty="0"/>
            <a:t>       </a:t>
          </a:r>
          <a:r>
            <a:rPr lang="es-ES" sz="1600" b="1" baseline="0" dirty="0"/>
            <a:t>     </a:t>
          </a:r>
          <a:r>
            <a: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BARCODE</a:t>
          </a:r>
          <a:r>
            <a:rPr lang="es-ES" sz="16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GAP</a:t>
          </a:r>
          <a:endParaRPr lang="es-E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cdr:txBody>
    </cdr:sp>
  </cdr:relSizeAnchor>
  <cdr:relSizeAnchor xmlns:cdr="http://schemas.openxmlformats.org/drawingml/2006/chartDrawing">
    <cdr:from>
      <cdr:x>0.26114</cdr:x>
      <cdr:y>0.54438</cdr:y>
    </cdr:from>
    <cdr:to>
      <cdr:x>0.95966</cdr:x>
      <cdr:y>0.63314</cdr:y>
    </cdr:to>
    <cdr:sp macro="" textlink="">
      <cdr:nvSpPr>
        <cdr:cNvPr id="5" name="1 CuadroTexto"/>
        <cdr:cNvSpPr txBox="1"/>
      </cdr:nvSpPr>
      <cdr:spPr>
        <a:xfrm xmlns:a="http://schemas.openxmlformats.org/drawingml/2006/main">
          <a:off x="1171560" y="1752598"/>
          <a:ext cx="3133753" cy="28575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s-ES" sz="1600" b="1" dirty="0"/>
            <a:t>	               </a:t>
          </a:r>
          <a:r>
            <a: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BARCODE</a:t>
          </a:r>
          <a:r>
            <a:rPr lang="es-ES" sz="16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GAP</a:t>
          </a:r>
          <a:endParaRPr lang="es-E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6D974-AE13-4BAF-9D21-01CEB927BF1A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6C60E-2D9A-46A8-BA1F-910EE215AA4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6C60E-2D9A-46A8-BA1F-910EE215AA4D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10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11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12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13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14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15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16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17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18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19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20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21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22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23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24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25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26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27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28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3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4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5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6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7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8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68E60-D066-46F3-8201-280036D6651E}" type="slidenum">
              <a:rPr lang="es-ES">
                <a:solidFill>
                  <a:prstClr val="black"/>
                </a:solidFill>
              </a:rPr>
              <a:pPr/>
              <a:t>9</a:t>
            </a:fld>
            <a:endParaRPr lang="es-E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99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5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051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09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784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71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80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4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23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79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44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2F0B82FF-AE5A-46D2-9FDE-72D47E51AB3B}" type="datetimeFigureOut">
              <a:rPr lang="es-ES" smtClean="0">
                <a:solidFill>
                  <a:prstClr val="black"/>
                </a:solidFill>
              </a:rPr>
              <a:pPr/>
              <a:t>8/12/21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0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650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F0B82FF-AE5A-46D2-9FDE-72D47E51AB3B}" type="datetimeFigureOut">
              <a:rPr lang="es-ES" smtClean="0">
                <a:solidFill>
                  <a:prstClr val="black"/>
                </a:solidFill>
              </a:rPr>
              <a:pPr/>
              <a:t>8/12/21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897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911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192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5567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8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5FDFC2-53AD-4AB5-9E31-A3D5710C3BA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8503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F0B82FF-AE5A-46D2-9FDE-72D47E51AB3B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5FDFC2-53AD-4AB5-9E31-A3D5710C3BA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9483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86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82FF-AE5A-46D2-9FDE-72D47E51AB3B}" type="datetimeFigureOut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5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24653-2A48-4A2F-82F4-51225F07709D}" type="datetimeFigureOut">
              <a:rPr lang="es-ES" smtClean="0"/>
              <a:pPr/>
              <a:t>8/12/21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65D8B-BCCB-450F-A063-EF3A6021CE2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B82FF-AE5A-46D2-9FDE-72D47E51AB3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FDFC2-53AD-4AB5-9E31-A3D5710C3B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0B82FF-AE5A-46D2-9FDE-72D47E51AB3B}" type="datetimeFigureOut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8/12/21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5FDFC2-53AD-4AB5-9E31-A3D5710C3BAA}" type="slidenum">
              <a:rPr lang="es-E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1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://www.soccatherp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7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tiff"/><Relationship Id="rId3" Type="http://schemas.openxmlformats.org/officeDocument/2006/relationships/image" Target="../media/image7.jpeg"/><Relationship Id="rId7" Type="http://schemas.openxmlformats.org/officeDocument/2006/relationships/image" Target="../media/image47.jpeg"/><Relationship Id="rId12" Type="http://schemas.openxmlformats.org/officeDocument/2006/relationships/image" Target="../media/image5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jpeg"/><Relationship Id="rId11" Type="http://schemas.openxmlformats.org/officeDocument/2006/relationships/image" Target="../media/image51.tiff"/><Relationship Id="rId5" Type="http://schemas.openxmlformats.org/officeDocument/2006/relationships/image" Target="../media/image45.jpeg"/><Relationship Id="rId10" Type="http://schemas.openxmlformats.org/officeDocument/2006/relationships/image" Target="../media/image50.tiff"/><Relationship Id="rId4" Type="http://schemas.openxmlformats.org/officeDocument/2006/relationships/image" Target="../media/image44.jpeg"/><Relationship Id="rId9" Type="http://schemas.openxmlformats.org/officeDocument/2006/relationships/image" Target="../media/image49.tiff"/><Relationship Id="rId14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7.jpe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Relationship Id="rId9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.jpeg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11" Type="http://schemas.openxmlformats.org/officeDocument/2006/relationships/image" Target="../media/image71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7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ibol.org/wp-content/uploads/2011/10/CC-logox10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8744"/>
          <a:stretch>
            <a:fillRect/>
          </a:stretch>
        </p:blipFill>
        <p:spPr bwMode="auto">
          <a:xfrm>
            <a:off x="467544" y="3577225"/>
            <a:ext cx="8280920" cy="2804103"/>
          </a:xfrm>
          <a:prstGeom prst="rect">
            <a:avLst/>
          </a:prstGeom>
          <a:noFill/>
        </p:spPr>
      </p:pic>
      <p:sp>
        <p:nvSpPr>
          <p:cNvPr id="5" name="Rectángulo 8"/>
          <p:cNvSpPr>
            <a:spLocks noChangeArrowheads="1"/>
          </p:cNvSpPr>
          <p:nvPr/>
        </p:nvSpPr>
        <p:spPr bwMode="auto">
          <a:xfrm>
            <a:off x="0" y="1485895"/>
            <a:ext cx="9144000" cy="13670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rot="0" vert="horz" wrap="square" lIns="228600" tIns="0" rIns="228600" bIns="0" anchor="t" anchorCtr="0" upright="1">
            <a:spAutoFit/>
          </a:bodyPr>
          <a:lstStyle/>
          <a:p>
            <a:pPr algn="ctr">
              <a:spcAft>
                <a:spcPts val="0"/>
              </a:spcAft>
            </a:pPr>
            <a:endParaRPr lang="en-US" sz="800" b="1" dirty="0">
              <a:latin typeface="Century Schoolbook" panose="02040604050505020304" pitchFamily="18" charset="0"/>
            </a:endParaRPr>
          </a:p>
          <a:p>
            <a:pPr algn="ctr"/>
            <a:r>
              <a:rPr lang="en-US" sz="3600" b="1" cap="small" dirty="0">
                <a:solidFill>
                  <a:schemeClr val="bg1"/>
                </a:solidFill>
                <a:latin typeface="Lucida Bright" pitchFamily="18" charset="0"/>
              </a:rPr>
              <a:t>DNA Barcoding of the Reptiles of the Socotra Archipelago</a:t>
            </a:r>
            <a:r>
              <a:rPr lang="es-ES_tradnl" sz="3600" b="1" cap="small" dirty="0">
                <a:solidFill>
                  <a:schemeClr val="bg1"/>
                </a:solidFill>
                <a:latin typeface="Century Schoolbook"/>
              </a:rPr>
              <a:t> </a:t>
            </a:r>
          </a:p>
          <a:p>
            <a:pPr algn="ctr"/>
            <a:endParaRPr lang="en-US" sz="800" b="1" cap="small" dirty="0">
              <a:solidFill>
                <a:prstClr val="white"/>
              </a:solidFill>
              <a:latin typeface="Century Schoolbook"/>
            </a:endParaRPr>
          </a:p>
          <a:p>
            <a:pPr>
              <a:lnSpc>
                <a:spcPts val="70"/>
              </a:lnSpc>
              <a:spcAft>
                <a:spcPts val="0"/>
              </a:spcAft>
            </a:pPr>
            <a:r>
              <a:rPr lang="es-ES" sz="1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2" descr="http://www.ub.edu/web/ub/galeries/imatges/sala_premsa/marca/marca_pos_rgb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85617" y="446064"/>
            <a:ext cx="1429924" cy="7506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0" y="2780928"/>
            <a:ext cx="91440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rte" pitchFamily="66" charset="0"/>
                <a:cs typeface="MV Boli" pitchFamily="2" charset="0"/>
              </a:rPr>
              <a:t>Santiago Montero Mendieta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aur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entaur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ES_tradnl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" name="Rectángulo 4"/>
          <p:cNvSpPr/>
          <p:nvPr/>
        </p:nvSpPr>
        <p:spPr>
          <a:xfrm>
            <a:off x="35496" y="6074712"/>
            <a:ext cx="41044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u="sng" dirty="0">
                <a:latin typeface="Lucida Bright" pitchFamily="18" charset="0"/>
                <a:cs typeface="MV Boli" pitchFamily="2" charset="0"/>
              </a:rPr>
              <a:t>Montero-Mendieta S.</a:t>
            </a:r>
            <a:r>
              <a:rPr lang="it-IT" sz="1400" dirty="0">
                <a:latin typeface="Lucida Bright" pitchFamily="18" charset="0"/>
                <a:cs typeface="MV Boli" pitchFamily="2" charset="0"/>
              </a:rPr>
              <a:t>, Vasconcelos R., Simó-Riudalbas M., Sindaco R., Santos X., Fasola M., Razzetti E., Llorente, GA. &amp; </a:t>
            </a:r>
            <a:r>
              <a:rPr lang="it-IT" sz="1400" b="1" dirty="0">
                <a:latin typeface="Lucida Bright" pitchFamily="18" charset="0"/>
                <a:cs typeface="MV Boli" pitchFamily="2" charset="0"/>
              </a:rPr>
              <a:t>Carranza S</a:t>
            </a:r>
            <a:r>
              <a:rPr lang="it-IT" sz="1400" dirty="0">
                <a:latin typeface="Lucida Bright" pitchFamily="18" charset="0"/>
                <a:cs typeface="MV Boli" pitchFamily="2" charset="0"/>
              </a:rPr>
              <a:t>.</a:t>
            </a:r>
          </a:p>
        </p:txBody>
      </p:sp>
      <p:pic>
        <p:nvPicPr>
          <p:cNvPr id="12296" name="Picture 8" descr="http://genome.prbb.cat/img/logo_ibe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51720" y="332656"/>
            <a:ext cx="1638111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84" name="Picture 4" descr="http://soccatherp.files.wordpress.com/2014/05/logojornadesi.jpg?w=500&amp;h=44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48264" y="-99391"/>
            <a:ext cx="2089517" cy="1872207"/>
          </a:xfrm>
          <a:prstGeom prst="rect">
            <a:avLst/>
          </a:prstGeom>
          <a:noFill/>
        </p:spPr>
      </p:pic>
      <p:sp>
        <p:nvSpPr>
          <p:cNvPr id="46088" name="Text Box 4"/>
          <p:cNvSpPr txBox="1">
            <a:spLocks noChangeArrowheads="1"/>
          </p:cNvSpPr>
          <p:nvPr/>
        </p:nvSpPr>
        <p:spPr bwMode="auto">
          <a:xfrm>
            <a:off x="4283968" y="404664"/>
            <a:ext cx="218598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kzidenz-Grotesk BQ Light with" charset="0"/>
              </a:rPr>
              <a:t>Societat</a:t>
            </a:r>
            <a:r>
              <a:rPr kumimoji="0" 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kzidenz-Grotesk BQ Light with" charset="0"/>
              </a:rPr>
              <a:t> Catalana</a:t>
            </a: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6089" name="Text Box 5"/>
          <p:cNvSpPr txBox="1">
            <a:spLocks noChangeArrowheads="1"/>
          </p:cNvSpPr>
          <p:nvPr/>
        </p:nvSpPr>
        <p:spPr bwMode="auto">
          <a:xfrm>
            <a:off x="4283968" y="565001"/>
            <a:ext cx="218598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kzidenz-Grotesk BQ Light with" charset="0"/>
              </a:rPr>
              <a:t>d’Herpetologia</a:t>
            </a: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6090" name="Text Box 6"/>
          <p:cNvSpPr txBox="1">
            <a:spLocks noChangeArrowheads="1"/>
          </p:cNvSpPr>
          <p:nvPr/>
        </p:nvSpPr>
        <p:spPr bwMode="auto">
          <a:xfrm>
            <a:off x="4283968" y="831701"/>
            <a:ext cx="2304256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kzidenz-Grotesk BQ Light with" charset="0"/>
                <a:hlinkClick r:id="rId7"/>
              </a:rPr>
              <a:t>www.soccatherp.org</a:t>
            </a:r>
            <a:r>
              <a:rPr kumimoji="0" 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kzidenz-Grotesk BQ Light with" charset="0"/>
              </a:rPr>
              <a:t>	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kzidenz-Grotesk BQ Light with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kzidenz-Grotesk BQ Light with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kzidenz-Grotesk BQ Light with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kzidenz-Grotesk BQ Light with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kzidenz-Grotesk BQ Light with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kzidenz-Grotesk BQ Light with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kzidenz-Grotesk BQ Light with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7"/>
          <p:cNvSpPr txBox="1"/>
          <p:nvPr/>
        </p:nvSpPr>
        <p:spPr>
          <a:xfrm>
            <a:off x="660400" y="1417638"/>
            <a:ext cx="355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ZONA DE ESTUDIO</a:t>
            </a:r>
          </a:p>
        </p:txBody>
      </p:sp>
      <p:sp>
        <p:nvSpPr>
          <p:cNvPr id="13" name="Rectangle 3" descr="ROB_0748"/>
          <p:cNvSpPr>
            <a:spLocks noGrp="1" noChangeAspect="1" noChangeArrowheads="1"/>
          </p:cNvSpPr>
          <p:nvPr isPhoto="1"/>
        </p:nvSpPr>
        <p:spPr bwMode="auto">
          <a:xfrm>
            <a:off x="539552" y="2276872"/>
            <a:ext cx="3148644" cy="1944216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lIns="67336" tIns="33669" rIns="67336" bIns="33669"/>
          <a:lstStyle/>
          <a:p>
            <a:endParaRPr lang="es-ES_tradnl"/>
          </a:p>
        </p:txBody>
      </p:sp>
      <p:pic>
        <p:nvPicPr>
          <p:cNvPr id="5125" name="Picture 5" descr="http://www.socotra.info/assets/galleries/442/snai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509120"/>
            <a:ext cx="2088367" cy="1584176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285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5127" name="Picture 7" descr="http://thesuiteworld.com/wp-content/uploads/2012/06/Socotra-island-trees-thesuiteworld.jpg"/>
          <p:cNvPicPr>
            <a:picLocks noChangeAspect="1" noChangeArrowheads="1"/>
          </p:cNvPicPr>
          <p:nvPr/>
        </p:nvPicPr>
        <p:blipFill>
          <a:blip r:embed="rId7" cstate="print"/>
          <a:srcRect l="10335" r="6984" b="3539"/>
          <a:stretch>
            <a:fillRect/>
          </a:stretch>
        </p:blipFill>
        <p:spPr bwMode="auto">
          <a:xfrm>
            <a:off x="3419872" y="3212976"/>
            <a:ext cx="1872208" cy="1638182"/>
          </a:xfrm>
          <a:prstGeom prst="rect">
            <a:avLst/>
          </a:prstGeom>
          <a:blipFill dpi="0" rotWithShape="1">
            <a:blip r:embed="rId8" cstate="print"/>
            <a:srcRect/>
            <a:stretch>
              <a:fillRect/>
            </a:stretch>
          </a:blipFill>
          <a:ln w="285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5131" name="Picture 11" descr="http://m1.i.pbase.com/g3/34/750334/2/120655751.35ZqLqEk.jpg"/>
          <p:cNvPicPr>
            <a:picLocks noChangeAspect="1" noChangeArrowheads="1"/>
          </p:cNvPicPr>
          <p:nvPr/>
        </p:nvPicPr>
        <p:blipFill>
          <a:blip r:embed="rId9" cstate="print"/>
          <a:srcRect l="12285" t="4320" r="33851"/>
          <a:stretch>
            <a:fillRect/>
          </a:stretch>
        </p:blipFill>
        <p:spPr bwMode="auto">
          <a:xfrm>
            <a:off x="1619672" y="5445224"/>
            <a:ext cx="894450" cy="1042667"/>
          </a:xfrm>
          <a:prstGeom prst="rect">
            <a:avLst/>
          </a:prstGeom>
          <a:blipFill dpi="0" rotWithShape="1">
            <a:blip r:embed="rId10" cstate="print"/>
            <a:srcRect/>
            <a:stretch>
              <a:fillRect/>
            </a:stretch>
          </a:blipFill>
          <a:ln w="2857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21" name="20 Rectángulo"/>
          <p:cNvSpPr/>
          <p:nvPr/>
        </p:nvSpPr>
        <p:spPr>
          <a:xfrm>
            <a:off x="5436096" y="3140968"/>
            <a:ext cx="3635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Alto endemismo a nivel de especie:  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5040560" y="3573016"/>
            <a:ext cx="4103440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37% de 825 especies de plantas</a:t>
            </a:r>
            <a:r>
              <a:rPr lang="es-ES" dirty="0">
                <a:solidFill>
                  <a:srgbClr val="3366FF"/>
                </a:solidFill>
                <a:cs typeface="Arial" pitchFamily="34" charset="0"/>
              </a:rPr>
              <a:t>	</a:t>
            </a:r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95% de 100 especies de caracoles</a:t>
            </a:r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94% especies de reptiles (29/31) 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5184576" y="5003884"/>
            <a:ext cx="3635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Alto endemismo a nivel de género:  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4824536" y="5445224"/>
            <a:ext cx="431946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3.5% del total de géneros de plantas</a:t>
            </a:r>
            <a:endParaRPr lang="es-ES" dirty="0">
              <a:solidFill>
                <a:srgbClr val="3366FF"/>
              </a:solidFill>
              <a:cs typeface="Arial" pitchFamily="34" charset="0"/>
            </a:endParaRPr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75% del total de géneros de caracoles</a:t>
            </a:r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42% del total de géneros de reptiles</a:t>
            </a:r>
          </a:p>
        </p:txBody>
      </p:sp>
      <p:sp>
        <p:nvSpPr>
          <p:cNvPr id="15" name="CuadroTexto 6"/>
          <p:cNvSpPr txBox="1"/>
          <p:nvPr/>
        </p:nvSpPr>
        <p:spPr>
          <a:xfrm>
            <a:off x="4427984" y="1807953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</a:pPr>
            <a:r>
              <a:rPr lang="es-ES" sz="2400" i="1" dirty="0"/>
              <a:t>El Archipiélago de Socotra</a:t>
            </a:r>
          </a:p>
        </p:txBody>
      </p:sp>
      <p:sp>
        <p:nvSpPr>
          <p:cNvPr id="27" name="26 Rectángulo"/>
          <p:cNvSpPr/>
          <p:nvPr/>
        </p:nvSpPr>
        <p:spPr>
          <a:xfrm>
            <a:off x="3960440" y="2411596"/>
            <a:ext cx="486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/>
              <a:t>Importancia del DNA barcoding en Socotra</a:t>
            </a:r>
            <a:r>
              <a:rPr lang="es-ES" dirty="0">
                <a:solidFill>
                  <a:srgbClr val="3366FF"/>
                </a:solidFill>
                <a:cs typeface="Arial" pitchFamily="34" charset="0"/>
              </a:rPr>
              <a:t>	</a:t>
            </a:r>
          </a:p>
        </p:txBody>
      </p:sp>
      <p:pic>
        <p:nvPicPr>
          <p:cNvPr id="33" name="Imagen 4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00920" y="3645024"/>
            <a:ext cx="1224136" cy="1474864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285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5129" name="Picture 9" descr="http://www.alamany.com/web_socotra/source/image/oa_ye_090323_309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99792" y="5013176"/>
            <a:ext cx="2376264" cy="1583187"/>
          </a:xfrm>
          <a:prstGeom prst="rect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 w="28575">
            <a:solidFill>
              <a:srgbClr val="00B05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7"/>
          <p:cNvSpPr txBox="1"/>
          <p:nvPr/>
        </p:nvSpPr>
        <p:spPr>
          <a:xfrm>
            <a:off x="660400" y="1417638"/>
            <a:ext cx="355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MUESTREO</a:t>
            </a:r>
          </a:p>
        </p:txBody>
      </p:sp>
      <p:grpSp>
        <p:nvGrpSpPr>
          <p:cNvPr id="8" name="7 Grupo"/>
          <p:cNvGrpSpPr/>
          <p:nvPr/>
        </p:nvGrpSpPr>
        <p:grpSpPr>
          <a:xfrm>
            <a:off x="827584" y="2060848"/>
            <a:ext cx="7139261" cy="3672408"/>
            <a:chOff x="827584" y="2060848"/>
            <a:chExt cx="7139261" cy="3672408"/>
          </a:xfrm>
        </p:grpSpPr>
        <p:pic>
          <p:nvPicPr>
            <p:cNvPr id="5122" name="Picture 2" descr="C:\Users\Pyly\Dropbox\Barcoding_master\Figures\Fig1_barcode_map_only.tif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2210" b="7989"/>
            <a:stretch>
              <a:fillRect/>
            </a:stretch>
          </p:blipFill>
          <p:spPr bwMode="auto">
            <a:xfrm>
              <a:off x="827584" y="2060848"/>
              <a:ext cx="7139261" cy="3672408"/>
            </a:xfrm>
            <a:prstGeom prst="rect">
              <a:avLst/>
            </a:prstGeom>
            <a:noFill/>
          </p:spPr>
        </p:pic>
        <p:sp>
          <p:nvSpPr>
            <p:cNvPr id="10" name="9 Rectángulo"/>
            <p:cNvSpPr/>
            <p:nvPr/>
          </p:nvSpPr>
          <p:spPr>
            <a:xfrm>
              <a:off x="2051720" y="3573016"/>
              <a:ext cx="360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1475656" y="2420888"/>
              <a:ext cx="21602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" name="11 Rectángulo"/>
          <p:cNvSpPr/>
          <p:nvPr/>
        </p:nvSpPr>
        <p:spPr>
          <a:xfrm>
            <a:off x="755576" y="5795972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Para cada especie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3131840" y="5805264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1 individuo por cada franja de distribución 10 x 10 km</a:t>
            </a:r>
            <a:r>
              <a:rPr lang="es-ES" baseline="30000" dirty="0"/>
              <a:t>2</a:t>
            </a:r>
          </a:p>
        </p:txBody>
      </p:sp>
      <p:sp>
        <p:nvSpPr>
          <p:cNvPr id="19" name="18 Flecha derecha"/>
          <p:cNvSpPr/>
          <p:nvPr/>
        </p:nvSpPr>
        <p:spPr>
          <a:xfrm>
            <a:off x="2627784" y="5877272"/>
            <a:ext cx="504056" cy="2160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Rectángulo"/>
          <p:cNvSpPr/>
          <p:nvPr/>
        </p:nvSpPr>
        <p:spPr>
          <a:xfrm>
            <a:off x="1187624" y="6156012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(3 individuos en el caso de especies con diversidad críptica ya conocida). 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6372200" y="1629961"/>
            <a:ext cx="23762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200" dirty="0"/>
              <a:t>Entre 2007 y 2014</a:t>
            </a:r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7"/>
          <p:cNvSpPr txBox="1"/>
          <p:nvPr/>
        </p:nvSpPr>
        <p:spPr>
          <a:xfrm>
            <a:off x="660400" y="1417638"/>
            <a:ext cx="535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MUESTREO: </a:t>
            </a:r>
            <a:r>
              <a:rPr lang="es-ES" sz="2800" b="1" i="1" dirty="0"/>
              <a:t>Ejemplo práctico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6300192" y="4365104"/>
            <a:ext cx="23762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i="1" dirty="0"/>
              <a:t>De los pocos estudios de DNA barcoding que incluyen todas las especies de un determinado grupo de animales!!    </a:t>
            </a:r>
            <a:endParaRPr lang="es-ES" sz="2000" i="1" baseline="30000" dirty="0"/>
          </a:p>
        </p:txBody>
      </p:sp>
      <p:sp>
        <p:nvSpPr>
          <p:cNvPr id="20" name="19 Rectángulo"/>
          <p:cNvSpPr/>
          <p:nvPr/>
        </p:nvSpPr>
        <p:spPr>
          <a:xfrm>
            <a:off x="6084168" y="2564904"/>
            <a:ext cx="2987824" cy="148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 Diseño integrador:</a:t>
            </a:r>
          </a:p>
          <a:p>
            <a:endParaRPr lang="es-ES" sz="800" dirty="0"/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10x10 km</a:t>
            </a:r>
            <a:r>
              <a:rPr lang="es-ES" baseline="30000" dirty="0">
                <a:cs typeface="Arial" pitchFamily="34" charset="0"/>
              </a:rPr>
              <a:t>2</a:t>
            </a:r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Distribución completa</a:t>
            </a:r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Económico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696" y="2132856"/>
            <a:ext cx="566247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5" name="Picture 3" descr="C:\Users\Pyly\Dropbox\Salvador Carranza 18-07-2011\13a copi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1268760"/>
            <a:ext cx="2629612" cy="1326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Rectángulo redondeado"/>
          <p:cNvSpPr/>
          <p:nvPr/>
        </p:nvSpPr>
        <p:spPr>
          <a:xfrm>
            <a:off x="6228184" y="3501008"/>
            <a:ext cx="2376264" cy="21602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23 Rectángulo redondeado"/>
          <p:cNvSpPr/>
          <p:nvPr/>
        </p:nvSpPr>
        <p:spPr>
          <a:xfrm>
            <a:off x="611560" y="3501008"/>
            <a:ext cx="2376264" cy="21602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 redondeado"/>
          <p:cNvSpPr/>
          <p:nvPr/>
        </p:nvSpPr>
        <p:spPr>
          <a:xfrm>
            <a:off x="3491881" y="3501008"/>
            <a:ext cx="2376264" cy="21602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EXTRACCIÓN, AMPLIFICACIÓN Y SECUENCIACIÓN</a:t>
            </a:r>
          </a:p>
        </p:txBody>
      </p:sp>
      <p:pic>
        <p:nvPicPr>
          <p:cNvPr id="8" name="Picture 10" descr="http://img.gawkerassets.com/img/18145c7u41idcjpg/original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89" y="4365104"/>
            <a:ext cx="1743956" cy="1296144"/>
          </a:xfrm>
          <a:prstGeom prst="rect">
            <a:avLst/>
          </a:prstGeom>
          <a:noFill/>
        </p:spPr>
      </p:pic>
      <p:pic>
        <p:nvPicPr>
          <p:cNvPr id="10" name="Picture 8" descr="http://www.cgenetool.com/images/products/Biorad_c100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1" y="3573016"/>
            <a:ext cx="1296143" cy="997034"/>
          </a:xfrm>
          <a:prstGeom prst="rect">
            <a:avLst/>
          </a:prstGeom>
          <a:noFill/>
        </p:spPr>
      </p:pic>
      <p:pic>
        <p:nvPicPr>
          <p:cNvPr id="11" name="Picture 6" descr="http://blogs.lawyers.com/wp-content/uploads/2012/10/Lab-worker-with-pipette-30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917633">
            <a:off x="3716143" y="3644089"/>
            <a:ext cx="792596" cy="720542"/>
          </a:xfrm>
          <a:prstGeom prst="rect">
            <a:avLst/>
          </a:prstGeom>
          <a:noFill/>
        </p:spPr>
      </p:pic>
      <p:pic>
        <p:nvPicPr>
          <p:cNvPr id="13" name="Picture 14" descr="http://upload.wikimedia.org/wikipedia/commons/thumb/3/3d/Radioactive_Fluorescent_Seq.jpg/220px-Radioactive_Fluorescent_Seq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6549614" y="3390390"/>
            <a:ext cx="1872207" cy="2237460"/>
          </a:xfrm>
          <a:prstGeom prst="rect">
            <a:avLst/>
          </a:prstGeom>
          <a:noFill/>
        </p:spPr>
      </p:pic>
      <p:sp>
        <p:nvSpPr>
          <p:cNvPr id="15" name="14 Flecha derecha"/>
          <p:cNvSpPr/>
          <p:nvPr/>
        </p:nvSpPr>
        <p:spPr>
          <a:xfrm>
            <a:off x="3059832" y="4437112"/>
            <a:ext cx="360040" cy="288032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Rectángulo"/>
          <p:cNvSpPr/>
          <p:nvPr/>
        </p:nvSpPr>
        <p:spPr>
          <a:xfrm>
            <a:off x="1331640" y="2348880"/>
            <a:ext cx="6876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Calibri" pitchFamily="34" charset="0"/>
                <a:cs typeface="Calibri" pitchFamily="34" charset="0"/>
              </a:rPr>
              <a:t>Del </a:t>
            </a:r>
            <a:r>
              <a:rPr lang="es-ES" sz="2000" dirty="0"/>
              <a:t>gen COI de 380 individuos de todas las especies de reptiles actualmente reconocidas en el archipiélago de Socotra. 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655000" y="5723964"/>
            <a:ext cx="2332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Extracción del DNA  del tejido muscular</a:t>
            </a:r>
            <a:endParaRPr lang="es-ES" dirty="0"/>
          </a:p>
        </p:txBody>
      </p:sp>
      <p:sp>
        <p:nvSpPr>
          <p:cNvPr id="19" name="18 Rectángulo"/>
          <p:cNvSpPr/>
          <p:nvPr/>
        </p:nvSpPr>
        <p:spPr>
          <a:xfrm>
            <a:off x="3419872" y="5723964"/>
            <a:ext cx="2578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Amplificación del gen COI con 3 parejas de </a:t>
            </a:r>
            <a:r>
              <a:rPr lang="es-ES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primers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6654036" y="572396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Secuenciación</a:t>
            </a:r>
            <a:endParaRPr lang="es-ES" dirty="0"/>
          </a:p>
        </p:txBody>
      </p:sp>
      <p:pic>
        <p:nvPicPr>
          <p:cNvPr id="9" name="Picture 12" descr="http://assets1.bigthink.com/system/idea_thumbnails/47510/headline/dna_500-1.jpg?134728416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991" b="14657"/>
          <a:stretch>
            <a:fillRect/>
          </a:stretch>
        </p:blipFill>
        <p:spPr bwMode="auto">
          <a:xfrm rot="10800000">
            <a:off x="4499992" y="4005064"/>
            <a:ext cx="1872207" cy="1440160"/>
          </a:xfrm>
          <a:prstGeom prst="rect">
            <a:avLst/>
          </a:prstGeom>
          <a:noFill/>
        </p:spPr>
      </p:pic>
      <p:pic>
        <p:nvPicPr>
          <p:cNvPr id="45060" name="Picture 4" descr="C:\Users\Pyly\Dropbox\Salvador Carranza 29-08-2014\3a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9672" y="3717032"/>
            <a:ext cx="1285752" cy="965503"/>
          </a:xfrm>
          <a:prstGeom prst="rect">
            <a:avLst/>
          </a:prstGeom>
          <a:noFill/>
        </p:spPr>
      </p:pic>
      <p:pic>
        <p:nvPicPr>
          <p:cNvPr id="45061" name="Picture 5" descr="C:\Users\Pyly\Dropbox\Salvador Carranza 29-08-2014\24a.t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1680" y="5056978"/>
            <a:ext cx="1216362" cy="604270"/>
          </a:xfrm>
          <a:prstGeom prst="rect">
            <a:avLst/>
          </a:prstGeom>
          <a:noFill/>
        </p:spPr>
      </p:pic>
      <p:pic>
        <p:nvPicPr>
          <p:cNvPr id="45062" name="Picture 6" descr="C:\Users\Pyly\Dropbox\Salvador Carranza 29-08-2014\31a.t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68" y="5013176"/>
            <a:ext cx="1080120" cy="539626"/>
          </a:xfrm>
          <a:prstGeom prst="rect">
            <a:avLst/>
          </a:prstGeom>
          <a:noFill/>
        </p:spPr>
      </p:pic>
      <p:pic>
        <p:nvPicPr>
          <p:cNvPr id="45063" name="Picture 7" descr="C:\Users\Pyly\Dropbox\Salvador Carranza 29-08-2014\29a_taronja.tif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576" y="4509120"/>
            <a:ext cx="1012190" cy="504056"/>
          </a:xfrm>
          <a:prstGeom prst="rect">
            <a:avLst/>
          </a:prstGeom>
          <a:noFill/>
        </p:spPr>
      </p:pic>
      <p:pic>
        <p:nvPicPr>
          <p:cNvPr id="14337" name="Picture 1" descr="C:\Users\Pyly\Dropbox\Salvador Carranza 29-08-2014\22a.tif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9672" y="4365104"/>
            <a:ext cx="1600838" cy="792088"/>
          </a:xfrm>
          <a:prstGeom prst="rect">
            <a:avLst/>
          </a:prstGeom>
          <a:noFill/>
        </p:spPr>
      </p:pic>
      <p:pic>
        <p:nvPicPr>
          <p:cNvPr id="25" name="Picture 3" descr="C:\Users\Pyly\Dropbox\Salvador Carranza 18-07-2011\7a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7588164">
            <a:off x="174693" y="3509821"/>
            <a:ext cx="1947659" cy="10233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12" grpId="0" animBg="1"/>
      <p:bldP spid="15" grpId="0" animBg="1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3419872" y="2314846"/>
            <a:ext cx="4608512" cy="853969"/>
            <a:chOff x="2592288" y="108364"/>
            <a:chExt cx="4608512" cy="853969"/>
          </a:xfrm>
        </p:grpSpPr>
        <p:sp>
          <p:nvSpPr>
            <p:cNvPr id="23" name="22 Redondear rectángulo de esquina del mismo lado"/>
            <p:cNvSpPr/>
            <p:nvPr/>
          </p:nvSpPr>
          <p:spPr>
            <a:xfrm rot="5400000">
              <a:off x="4469559" y="-1768907"/>
              <a:ext cx="853969" cy="4608512"/>
            </a:xfrm>
            <a:prstGeom prst="round2Same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dondear rectángulo de esquina del mismo lado 4"/>
            <p:cNvSpPr/>
            <p:nvPr/>
          </p:nvSpPr>
          <p:spPr>
            <a:xfrm>
              <a:off x="2592288" y="150051"/>
              <a:ext cx="4566825" cy="770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Explorar el barcoding gap “global” 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Explorar el barcoding gap “local” </a:t>
              </a:r>
            </a:p>
          </p:txBody>
        </p:sp>
      </p:grpSp>
      <p:grpSp>
        <p:nvGrpSpPr>
          <p:cNvPr id="8" name="7 Grupo"/>
          <p:cNvGrpSpPr/>
          <p:nvPr/>
        </p:nvGrpSpPr>
        <p:grpSpPr>
          <a:xfrm>
            <a:off x="827584" y="2208099"/>
            <a:ext cx="2592288" cy="1067462"/>
            <a:chOff x="0" y="1617"/>
            <a:chExt cx="2592288" cy="1067462"/>
          </a:xfrm>
        </p:grpSpPr>
        <p:sp>
          <p:nvSpPr>
            <p:cNvPr id="21" name="20 Rectángulo redondeado"/>
            <p:cNvSpPr/>
            <p:nvPr/>
          </p:nvSpPr>
          <p:spPr>
            <a:xfrm>
              <a:off x="0" y="1617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21 Rectángulo"/>
            <p:cNvSpPr/>
            <p:nvPr/>
          </p:nvSpPr>
          <p:spPr>
            <a:xfrm>
              <a:off x="52109" y="53726"/>
              <a:ext cx="2488070" cy="963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Distancias genéticas</a:t>
              </a:r>
            </a:p>
          </p:txBody>
        </p:sp>
      </p:grp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ANÁLISIS</a:t>
            </a:r>
          </a:p>
        </p:txBody>
      </p:sp>
      <p:sp>
        <p:nvSpPr>
          <p:cNvPr id="51" name="CuadroTexto 6"/>
          <p:cNvSpPr txBox="1"/>
          <p:nvPr/>
        </p:nvSpPr>
        <p:spPr>
          <a:xfrm>
            <a:off x="395536" y="3801814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00B050"/>
              </a:buClr>
              <a:buFont typeface="+mj-lt"/>
              <a:buAutoNum type="arabicParenR"/>
            </a:pPr>
            <a:r>
              <a:rPr lang="es-ES" i="1" u="sng" dirty="0"/>
              <a:t>Global barcoding gap</a:t>
            </a:r>
            <a:r>
              <a:rPr lang="es-ES" dirty="0"/>
              <a:t>: Histogramas de distribución de frecuencias de todas las distancias genéticas Intra–/Inter–  a diferentes niveles taxonómicos.  </a:t>
            </a:r>
          </a:p>
        </p:txBody>
      </p:sp>
      <p:sp>
        <p:nvSpPr>
          <p:cNvPr id="52" name="51 Abrir llave"/>
          <p:cNvSpPr/>
          <p:nvPr/>
        </p:nvSpPr>
        <p:spPr>
          <a:xfrm>
            <a:off x="6012160" y="3429000"/>
            <a:ext cx="288032" cy="1872208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52 Rectángulo"/>
          <p:cNvSpPr/>
          <p:nvPr/>
        </p:nvSpPr>
        <p:spPr>
          <a:xfrm>
            <a:off x="6228184" y="3465582"/>
            <a:ext cx="26642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s-E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 A nivel de especies</a:t>
            </a:r>
          </a:p>
          <a:p>
            <a:pPr>
              <a:buFontTx/>
              <a:buChar char="-"/>
            </a:pPr>
            <a:endParaRPr lang="es-ES" sz="1200" dirty="0"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s-ES" dirty="0"/>
              <a:t>  A nivel de género</a:t>
            </a:r>
          </a:p>
          <a:p>
            <a:pPr>
              <a:buFontTx/>
              <a:buChar char="-"/>
            </a:pPr>
            <a:endParaRPr lang="es-ES" sz="1200" dirty="0"/>
          </a:p>
          <a:p>
            <a:pPr>
              <a:buFontTx/>
              <a:buChar char="-"/>
            </a:pPr>
            <a:r>
              <a:rPr lang="es-ES" dirty="0"/>
              <a:t>  A niveles monofiléticos  </a:t>
            </a:r>
          </a:p>
          <a:p>
            <a:r>
              <a:rPr lang="es-ES" dirty="0"/>
              <a:t>   superiores (Gekkota,     </a:t>
            </a:r>
          </a:p>
          <a:p>
            <a:r>
              <a:rPr lang="es-ES" dirty="0"/>
              <a:t>   Serpentes, etc.)</a:t>
            </a:r>
          </a:p>
          <a:p>
            <a:pPr algn="just"/>
            <a:endParaRPr lang="es-ES" dirty="0"/>
          </a:p>
        </p:txBody>
      </p:sp>
      <p:sp>
        <p:nvSpPr>
          <p:cNvPr id="55" name="CuadroTexto 6"/>
          <p:cNvSpPr txBox="1"/>
          <p:nvPr/>
        </p:nvSpPr>
        <p:spPr>
          <a:xfrm>
            <a:off x="395536" y="4953942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00B050"/>
              </a:buClr>
              <a:buFont typeface="+mj-lt"/>
              <a:buAutoNum type="arabicParenR" startAt="2"/>
            </a:pPr>
            <a:r>
              <a:rPr lang="es-ES" i="1" u="sng" dirty="0"/>
              <a:t>Local barcoding gap</a:t>
            </a:r>
            <a:r>
              <a:rPr lang="es-ES" dirty="0"/>
              <a:t>: para cada especie,                                      la máxima distancia intraespecífica versus                                 la mínima interespecífica.</a:t>
            </a:r>
          </a:p>
        </p:txBody>
      </p:sp>
      <p:sp>
        <p:nvSpPr>
          <p:cNvPr id="14" name="13 Rombo"/>
          <p:cNvSpPr/>
          <p:nvPr/>
        </p:nvSpPr>
        <p:spPr>
          <a:xfrm>
            <a:off x="683568" y="2132856"/>
            <a:ext cx="360040" cy="360040"/>
          </a:xfrm>
          <a:prstGeom prst="diamon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3" grpId="0"/>
      <p:bldP spid="55" grpId="0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ANÁLISIS</a:t>
            </a:r>
          </a:p>
        </p:txBody>
      </p:sp>
      <p:grpSp>
        <p:nvGrpSpPr>
          <p:cNvPr id="38" name="37 Grupo"/>
          <p:cNvGrpSpPr/>
          <p:nvPr/>
        </p:nvGrpSpPr>
        <p:grpSpPr>
          <a:xfrm>
            <a:off x="3419872" y="3435681"/>
            <a:ext cx="4608512" cy="853969"/>
            <a:chOff x="2592288" y="1229199"/>
            <a:chExt cx="4608512" cy="853969"/>
          </a:xfrm>
        </p:grpSpPr>
        <p:sp>
          <p:nvSpPr>
            <p:cNvPr id="39" name="38 Redondear rectángulo de esquina del mismo lado"/>
            <p:cNvSpPr/>
            <p:nvPr/>
          </p:nvSpPr>
          <p:spPr>
            <a:xfrm rot="5400000">
              <a:off x="4469559" y="-648072"/>
              <a:ext cx="853969" cy="4608512"/>
            </a:xfrm>
            <a:prstGeom prst="round2SameRect">
              <a:avLst/>
            </a:prstGeom>
          </p:spPr>
          <p:style>
            <a:lnRef idx="2">
              <a:schemeClr val="accent3">
                <a:tint val="40000"/>
                <a:alpha val="90000"/>
                <a:hueOff val="5358425"/>
                <a:satOff val="-6896"/>
                <a:lumOff val="-537"/>
                <a:alphaOff val="0"/>
              </a:schemeClr>
            </a:lnRef>
            <a:fillRef idx="1">
              <a:schemeClr val="accent3">
                <a:tint val="40000"/>
                <a:alpha val="90000"/>
                <a:hueOff val="5358425"/>
                <a:satOff val="-6896"/>
                <a:lumOff val="-537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5358425"/>
                <a:satOff val="-6896"/>
                <a:lumOff val="-537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Redondear rectángulo de esquina del mismo lado 8"/>
            <p:cNvSpPr/>
            <p:nvPr/>
          </p:nvSpPr>
          <p:spPr>
            <a:xfrm>
              <a:off x="2592288" y="1270886"/>
              <a:ext cx="4566825" cy="770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Basada en distancias genéticas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Basada en árboles filogenéticos</a:t>
              </a:r>
            </a:p>
          </p:txBody>
        </p:sp>
      </p:grpSp>
      <p:grpSp>
        <p:nvGrpSpPr>
          <p:cNvPr id="41" name="40 Grupo"/>
          <p:cNvGrpSpPr/>
          <p:nvPr/>
        </p:nvGrpSpPr>
        <p:grpSpPr>
          <a:xfrm>
            <a:off x="827584" y="3328934"/>
            <a:ext cx="2592288" cy="1067462"/>
            <a:chOff x="0" y="1122452"/>
            <a:chExt cx="2592288" cy="1067462"/>
          </a:xfrm>
        </p:grpSpPr>
        <p:sp>
          <p:nvSpPr>
            <p:cNvPr id="42" name="41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42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Identificación de especímenes</a:t>
              </a:r>
            </a:p>
          </p:txBody>
        </p:sp>
      </p:grpSp>
      <p:grpSp>
        <p:nvGrpSpPr>
          <p:cNvPr id="50" name="49 Grupo"/>
          <p:cNvGrpSpPr/>
          <p:nvPr/>
        </p:nvGrpSpPr>
        <p:grpSpPr>
          <a:xfrm>
            <a:off x="3419872" y="2314846"/>
            <a:ext cx="4608512" cy="853969"/>
            <a:chOff x="2592288" y="108364"/>
            <a:chExt cx="4608512" cy="853969"/>
          </a:xfrm>
        </p:grpSpPr>
        <p:sp>
          <p:nvSpPr>
            <p:cNvPr id="51" name="50 Redondear rectángulo de esquina del mismo lado"/>
            <p:cNvSpPr/>
            <p:nvPr/>
          </p:nvSpPr>
          <p:spPr>
            <a:xfrm rot="5400000">
              <a:off x="4469559" y="-1768907"/>
              <a:ext cx="853969" cy="4608512"/>
            </a:xfrm>
            <a:prstGeom prst="round2Same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Redondear rectángulo de esquina del mismo lado 4"/>
            <p:cNvSpPr/>
            <p:nvPr/>
          </p:nvSpPr>
          <p:spPr>
            <a:xfrm>
              <a:off x="2592288" y="150051"/>
              <a:ext cx="4566825" cy="770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Explorar el barcoding gap “global” 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Explorar el barcoding gap “local” </a:t>
              </a:r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827584" y="2208099"/>
            <a:ext cx="2592288" cy="1067462"/>
            <a:chOff x="0" y="1617"/>
            <a:chExt cx="2592288" cy="1067462"/>
          </a:xfrm>
        </p:grpSpPr>
        <p:sp>
          <p:nvSpPr>
            <p:cNvPr id="54" name="53 Rectángulo redondeado"/>
            <p:cNvSpPr/>
            <p:nvPr/>
          </p:nvSpPr>
          <p:spPr>
            <a:xfrm>
              <a:off x="0" y="1617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54 Rectángulo"/>
            <p:cNvSpPr/>
            <p:nvPr/>
          </p:nvSpPr>
          <p:spPr>
            <a:xfrm>
              <a:off x="52109" y="53726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Distancias genéticas</a:t>
              </a:r>
            </a:p>
          </p:txBody>
        </p:sp>
      </p:grpSp>
      <p:sp>
        <p:nvSpPr>
          <p:cNvPr id="56" name="CuadroTexto 6"/>
          <p:cNvSpPr txBox="1"/>
          <p:nvPr/>
        </p:nvSpPr>
        <p:spPr>
          <a:xfrm>
            <a:off x="107504" y="4797152"/>
            <a:ext cx="3960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00B050"/>
              </a:buClr>
            </a:pPr>
            <a:r>
              <a:rPr lang="es-ES" i="1" dirty="0"/>
              <a:t>	</a:t>
            </a:r>
            <a:r>
              <a:rPr lang="es-ES" i="1" u="sng" dirty="0" err="1"/>
              <a:t>Distance-based</a:t>
            </a:r>
            <a:r>
              <a:rPr lang="es-ES" i="1" u="sng" dirty="0"/>
              <a:t> </a:t>
            </a:r>
            <a:r>
              <a:rPr lang="es-ES" i="1" u="sng" dirty="0" err="1"/>
              <a:t>techniques</a:t>
            </a:r>
            <a:r>
              <a:rPr lang="es-ES" dirty="0"/>
              <a:t>:</a:t>
            </a:r>
          </a:p>
          <a:p>
            <a:pPr marL="800100" lvl="1" indent="-342900">
              <a:buClr>
                <a:srgbClr val="00B050"/>
              </a:buClr>
            </a:pPr>
            <a:endParaRPr lang="es-ES" sz="1200" dirty="0"/>
          </a:p>
          <a:p>
            <a:pPr marL="1314450" lvl="2" indent="-400050">
              <a:buClr>
                <a:schemeClr val="accent5"/>
              </a:buClr>
              <a:buFont typeface="+mj-lt"/>
              <a:buAutoNum type="arabicParenR"/>
            </a:pPr>
            <a:r>
              <a:rPr lang="es-ES" dirty="0" err="1"/>
              <a:t>Best</a:t>
            </a:r>
            <a:r>
              <a:rPr lang="es-ES" dirty="0"/>
              <a:t> match (BM)</a:t>
            </a:r>
          </a:p>
          <a:p>
            <a:pPr marL="1314450" lvl="2" indent="-400050">
              <a:buClr>
                <a:schemeClr val="accent5"/>
              </a:buClr>
              <a:buFont typeface="+mj-lt"/>
              <a:buAutoNum type="arabicParenR"/>
            </a:pP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match (BCM) </a:t>
            </a:r>
          </a:p>
          <a:p>
            <a:pPr marL="1314450" lvl="2" indent="-400050">
              <a:buClr>
                <a:schemeClr val="accent5"/>
              </a:buClr>
              <a:buFont typeface="+mj-lt"/>
              <a:buAutoNum type="arabicParenR"/>
            </a:pP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species</a:t>
            </a:r>
            <a:r>
              <a:rPr lang="es-ES" dirty="0"/>
              <a:t> </a:t>
            </a:r>
            <a:r>
              <a:rPr lang="es-ES" dirty="0" err="1"/>
              <a:t>barcodes</a:t>
            </a:r>
            <a:r>
              <a:rPr lang="es-ES" dirty="0"/>
              <a:t> (ASB)</a:t>
            </a:r>
          </a:p>
        </p:txBody>
      </p:sp>
      <p:sp>
        <p:nvSpPr>
          <p:cNvPr id="57" name="CuadroTexto 6"/>
          <p:cNvSpPr txBox="1"/>
          <p:nvPr/>
        </p:nvSpPr>
        <p:spPr>
          <a:xfrm>
            <a:off x="3347864" y="4813995"/>
            <a:ext cx="3888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00B050"/>
              </a:buClr>
            </a:pPr>
            <a:r>
              <a:rPr lang="es-ES" i="1" dirty="0"/>
              <a:t>	</a:t>
            </a:r>
            <a:r>
              <a:rPr lang="es-ES" i="1" u="sng" dirty="0" err="1"/>
              <a:t>Tree-based</a:t>
            </a:r>
            <a:r>
              <a:rPr lang="es-ES" i="1" u="sng" dirty="0"/>
              <a:t> </a:t>
            </a:r>
            <a:r>
              <a:rPr lang="es-ES" i="1" u="sng" dirty="0" err="1"/>
              <a:t>techniques</a:t>
            </a:r>
            <a:r>
              <a:rPr lang="es-ES" dirty="0"/>
              <a:t>:</a:t>
            </a:r>
          </a:p>
          <a:p>
            <a:pPr marL="800100" lvl="1" indent="-342900">
              <a:buClr>
                <a:srgbClr val="00B050"/>
              </a:buClr>
            </a:pPr>
            <a:endParaRPr lang="es-ES" sz="1200" dirty="0"/>
          </a:p>
          <a:p>
            <a:pPr marL="1314450" lvl="2" indent="-400050">
              <a:buClr>
                <a:schemeClr val="accent5"/>
              </a:buClr>
              <a:buFont typeface="+mj-lt"/>
              <a:buAutoNum type="arabicParenR"/>
            </a:pPr>
            <a:r>
              <a:rPr lang="es-ES" dirty="0"/>
              <a:t>Criterio </a:t>
            </a:r>
            <a:r>
              <a:rPr lang="es-ES" dirty="0" err="1"/>
              <a:t>Hebert</a:t>
            </a:r>
            <a:endParaRPr lang="es-ES" dirty="0"/>
          </a:p>
          <a:p>
            <a:pPr marL="1314450" lvl="2" indent="-400050">
              <a:buClr>
                <a:schemeClr val="accent5"/>
              </a:buClr>
              <a:buFont typeface="+mj-lt"/>
              <a:buAutoNum type="arabicParenR"/>
            </a:pPr>
            <a:r>
              <a:rPr lang="es-ES" dirty="0"/>
              <a:t>Criterio </a:t>
            </a:r>
            <a:r>
              <a:rPr lang="es-ES" dirty="0" err="1"/>
              <a:t>Meier</a:t>
            </a:r>
            <a:endParaRPr lang="es-ES" dirty="0"/>
          </a:p>
        </p:txBody>
      </p:sp>
      <p:sp>
        <p:nvSpPr>
          <p:cNvPr id="58" name="57 Abrir llave"/>
          <p:cNvSpPr/>
          <p:nvPr/>
        </p:nvSpPr>
        <p:spPr>
          <a:xfrm flipH="1">
            <a:off x="6516216" y="4813994"/>
            <a:ext cx="288032" cy="1783358"/>
          </a:xfrm>
          <a:prstGeom prst="leftBrac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60 Rectángulo"/>
          <p:cNvSpPr/>
          <p:nvPr/>
        </p:nvSpPr>
        <p:spPr>
          <a:xfrm>
            <a:off x="7092280" y="4427820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Forte" pitchFamily="66" charset="0"/>
                <a:cs typeface="Calibri" pitchFamily="34" charset="0"/>
                <a:sym typeface="Wingdings" panose="05000000000000000000" pitchFamily="2" charset="2"/>
              </a:rPr>
              <a:t>Identificación</a:t>
            </a:r>
          </a:p>
        </p:txBody>
      </p:sp>
      <p:grpSp>
        <p:nvGrpSpPr>
          <p:cNvPr id="74" name="73 Grupo"/>
          <p:cNvGrpSpPr/>
          <p:nvPr/>
        </p:nvGrpSpPr>
        <p:grpSpPr>
          <a:xfrm>
            <a:off x="7020272" y="4869160"/>
            <a:ext cx="1800200" cy="491398"/>
            <a:chOff x="0" y="1122452"/>
            <a:chExt cx="2592288" cy="1067462"/>
          </a:xfrm>
        </p:grpSpPr>
        <p:sp>
          <p:nvSpPr>
            <p:cNvPr id="75" name="74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75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Exitosa</a:t>
              </a:r>
            </a:p>
          </p:txBody>
        </p:sp>
      </p:grpSp>
      <p:grpSp>
        <p:nvGrpSpPr>
          <p:cNvPr id="79" name="78 Grupo"/>
          <p:cNvGrpSpPr/>
          <p:nvPr/>
        </p:nvGrpSpPr>
        <p:grpSpPr>
          <a:xfrm>
            <a:off x="7020272" y="5457882"/>
            <a:ext cx="1800200" cy="491398"/>
            <a:chOff x="0" y="1122452"/>
            <a:chExt cx="2592288" cy="1067462"/>
          </a:xfrm>
        </p:grpSpPr>
        <p:sp>
          <p:nvSpPr>
            <p:cNvPr id="80" name="79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80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Ambigua</a:t>
              </a:r>
              <a:endParaRPr lang="es-ES" sz="2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2" name="81 Grupo"/>
          <p:cNvGrpSpPr/>
          <p:nvPr/>
        </p:nvGrpSpPr>
        <p:grpSpPr>
          <a:xfrm>
            <a:off x="7020272" y="6033946"/>
            <a:ext cx="1800200" cy="491398"/>
            <a:chOff x="0" y="1122452"/>
            <a:chExt cx="2592288" cy="1067462"/>
          </a:xfrm>
        </p:grpSpPr>
        <p:sp>
          <p:nvSpPr>
            <p:cNvPr id="83" name="82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83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Errónea</a:t>
              </a:r>
            </a:p>
          </p:txBody>
        </p:sp>
      </p:grpSp>
      <p:sp>
        <p:nvSpPr>
          <p:cNvPr id="29" name="28 Abrir corchete"/>
          <p:cNvSpPr/>
          <p:nvPr/>
        </p:nvSpPr>
        <p:spPr>
          <a:xfrm>
            <a:off x="971600" y="5606084"/>
            <a:ext cx="72008" cy="504056"/>
          </a:xfrm>
          <a:prstGeom prst="leftBracket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Rectángulo"/>
          <p:cNvSpPr/>
          <p:nvPr/>
        </p:nvSpPr>
        <p:spPr>
          <a:xfrm>
            <a:off x="2195736" y="6239634"/>
            <a:ext cx="5040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600" i="1" dirty="0"/>
              <a:t>Umbral de semejanza: </a:t>
            </a:r>
            <a:r>
              <a:rPr lang="es-ES" sz="1600" dirty="0"/>
              <a:t>1%, 3%, 6% , 9% y 14.38%</a:t>
            </a:r>
          </a:p>
        </p:txBody>
      </p:sp>
      <p:sp>
        <p:nvSpPr>
          <p:cNvPr id="31" name="30 Rectángulo"/>
          <p:cNvSpPr/>
          <p:nvPr/>
        </p:nvSpPr>
        <p:spPr>
          <a:xfrm>
            <a:off x="611560" y="5658927"/>
            <a:ext cx="504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*</a:t>
            </a:r>
          </a:p>
        </p:txBody>
      </p:sp>
      <p:sp>
        <p:nvSpPr>
          <p:cNvPr id="32" name="31 Rectángulo"/>
          <p:cNvSpPr/>
          <p:nvPr/>
        </p:nvSpPr>
        <p:spPr>
          <a:xfrm>
            <a:off x="1979712" y="6218148"/>
            <a:ext cx="504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*</a:t>
            </a:r>
          </a:p>
        </p:txBody>
      </p:sp>
      <p:sp>
        <p:nvSpPr>
          <p:cNvPr id="34" name="33 Rombo"/>
          <p:cNvSpPr/>
          <p:nvPr/>
        </p:nvSpPr>
        <p:spPr>
          <a:xfrm>
            <a:off x="683568" y="2132856"/>
            <a:ext cx="360040" cy="360040"/>
          </a:xfrm>
          <a:prstGeom prst="diamon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35" name="34 Rombo"/>
          <p:cNvSpPr/>
          <p:nvPr/>
        </p:nvSpPr>
        <p:spPr>
          <a:xfrm>
            <a:off x="683568" y="3284984"/>
            <a:ext cx="360040" cy="360040"/>
          </a:xfrm>
          <a:prstGeom prst="diamon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ANÁLISIS</a:t>
            </a:r>
          </a:p>
        </p:txBody>
      </p:sp>
      <p:grpSp>
        <p:nvGrpSpPr>
          <p:cNvPr id="6" name="43 Grupo"/>
          <p:cNvGrpSpPr/>
          <p:nvPr/>
        </p:nvGrpSpPr>
        <p:grpSpPr>
          <a:xfrm>
            <a:off x="3419872" y="4556516"/>
            <a:ext cx="4608512" cy="853969"/>
            <a:chOff x="2592288" y="2350034"/>
            <a:chExt cx="4608512" cy="853969"/>
          </a:xfrm>
        </p:grpSpPr>
        <p:sp>
          <p:nvSpPr>
            <p:cNvPr id="45" name="44 Redondear rectángulo de esquina del mismo lado"/>
            <p:cNvSpPr/>
            <p:nvPr/>
          </p:nvSpPr>
          <p:spPr>
            <a:xfrm rot="5400000">
              <a:off x="4469559" y="472763"/>
              <a:ext cx="853969" cy="4608512"/>
            </a:xfrm>
            <a:prstGeom prst="round2SameRect">
              <a:avLst/>
            </a:prstGeom>
          </p:spPr>
          <p:style>
            <a:lnRef idx="2">
              <a:schemeClr val="accent3">
                <a:tint val="40000"/>
                <a:alpha val="90000"/>
                <a:hueOff val="10716850"/>
                <a:satOff val="-13793"/>
                <a:lumOff val="-1075"/>
                <a:alphaOff val="0"/>
              </a:schemeClr>
            </a:lnRef>
            <a:fillRef idx="1">
              <a:schemeClr val="accent3">
                <a:tint val="40000"/>
                <a:alpha val="90000"/>
                <a:hueOff val="10716850"/>
                <a:satOff val="-13793"/>
                <a:lumOff val="-1075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10716850"/>
                <a:satOff val="-13793"/>
                <a:lumOff val="-107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Redondear rectángulo de esquina del mismo lado 12"/>
            <p:cNvSpPr/>
            <p:nvPr/>
          </p:nvSpPr>
          <p:spPr>
            <a:xfrm>
              <a:off x="2592288" y="2391722"/>
              <a:ext cx="4566825" cy="770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Delimitación con umbrales de distancia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Delimitación a través del enfoque GMYC</a:t>
              </a:r>
            </a:p>
          </p:txBody>
        </p:sp>
      </p:grpSp>
      <p:grpSp>
        <p:nvGrpSpPr>
          <p:cNvPr id="7" name="46 Grupo"/>
          <p:cNvGrpSpPr/>
          <p:nvPr/>
        </p:nvGrpSpPr>
        <p:grpSpPr>
          <a:xfrm>
            <a:off x="827584" y="4449770"/>
            <a:ext cx="2592288" cy="1067462"/>
            <a:chOff x="0" y="2243288"/>
            <a:chExt cx="2592288" cy="1067462"/>
          </a:xfrm>
        </p:grpSpPr>
        <p:sp>
          <p:nvSpPr>
            <p:cNvPr id="48" name="47 Rectángulo redondeado"/>
            <p:cNvSpPr/>
            <p:nvPr/>
          </p:nvSpPr>
          <p:spPr>
            <a:xfrm>
              <a:off x="0" y="2243288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48 Rectángulo"/>
            <p:cNvSpPr/>
            <p:nvPr/>
          </p:nvSpPr>
          <p:spPr>
            <a:xfrm>
              <a:off x="52109" y="2295397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Descubrimiento de especies</a:t>
              </a: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3419872" y="3435681"/>
            <a:ext cx="4608512" cy="853969"/>
            <a:chOff x="2592288" y="1229199"/>
            <a:chExt cx="4608512" cy="853969"/>
          </a:xfrm>
        </p:grpSpPr>
        <p:sp>
          <p:nvSpPr>
            <p:cNvPr id="17" name="16 Redondear rectángulo de esquina del mismo lado"/>
            <p:cNvSpPr/>
            <p:nvPr/>
          </p:nvSpPr>
          <p:spPr>
            <a:xfrm rot="5400000">
              <a:off x="4469559" y="-648072"/>
              <a:ext cx="853969" cy="4608512"/>
            </a:xfrm>
            <a:prstGeom prst="round2SameRect">
              <a:avLst/>
            </a:prstGeom>
          </p:spPr>
          <p:style>
            <a:lnRef idx="2">
              <a:schemeClr val="accent3">
                <a:tint val="40000"/>
                <a:alpha val="90000"/>
                <a:hueOff val="5358425"/>
                <a:satOff val="-6896"/>
                <a:lumOff val="-537"/>
                <a:alphaOff val="0"/>
              </a:schemeClr>
            </a:lnRef>
            <a:fillRef idx="1">
              <a:schemeClr val="accent3">
                <a:tint val="40000"/>
                <a:alpha val="90000"/>
                <a:hueOff val="5358425"/>
                <a:satOff val="-6896"/>
                <a:lumOff val="-537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5358425"/>
                <a:satOff val="-6896"/>
                <a:lumOff val="-537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dondear rectángulo de esquina del mismo lado 8"/>
            <p:cNvSpPr/>
            <p:nvPr/>
          </p:nvSpPr>
          <p:spPr>
            <a:xfrm>
              <a:off x="2592288" y="1270886"/>
              <a:ext cx="4566825" cy="770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Basada en distancias genéticas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Basada en árboles filogenéticos</a:t>
              </a:r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827584" y="3328934"/>
            <a:ext cx="2592288" cy="1067462"/>
            <a:chOff x="0" y="1122452"/>
            <a:chExt cx="2592288" cy="1067462"/>
          </a:xfrm>
        </p:grpSpPr>
        <p:sp>
          <p:nvSpPr>
            <p:cNvPr id="20" name="19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20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Identificación de especímenes</a:t>
              </a:r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3419872" y="2314846"/>
            <a:ext cx="4608512" cy="853969"/>
            <a:chOff x="2592288" y="108364"/>
            <a:chExt cx="4608512" cy="853969"/>
          </a:xfrm>
        </p:grpSpPr>
        <p:sp>
          <p:nvSpPr>
            <p:cNvPr id="23" name="22 Redondear rectángulo de esquina del mismo lado"/>
            <p:cNvSpPr/>
            <p:nvPr/>
          </p:nvSpPr>
          <p:spPr>
            <a:xfrm rot="5400000">
              <a:off x="4469559" y="-1768907"/>
              <a:ext cx="853969" cy="4608512"/>
            </a:xfrm>
            <a:prstGeom prst="round2Same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dondear rectángulo de esquina del mismo lado 4"/>
            <p:cNvSpPr/>
            <p:nvPr/>
          </p:nvSpPr>
          <p:spPr>
            <a:xfrm>
              <a:off x="2592288" y="150051"/>
              <a:ext cx="4566825" cy="770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Explorar el barcoding gap “global” 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2000" kern="1200" dirty="0"/>
                <a:t>Explorar el barcoding gap “local” </a:t>
              </a:r>
            </a:p>
          </p:txBody>
        </p:sp>
      </p:grpSp>
      <p:grpSp>
        <p:nvGrpSpPr>
          <p:cNvPr id="25" name="24 Grupo"/>
          <p:cNvGrpSpPr/>
          <p:nvPr/>
        </p:nvGrpSpPr>
        <p:grpSpPr>
          <a:xfrm>
            <a:off x="827584" y="2208099"/>
            <a:ext cx="2592288" cy="1067462"/>
            <a:chOff x="0" y="1617"/>
            <a:chExt cx="2592288" cy="1067462"/>
          </a:xfrm>
        </p:grpSpPr>
        <p:sp>
          <p:nvSpPr>
            <p:cNvPr id="26" name="25 Rectángulo redondeado"/>
            <p:cNvSpPr/>
            <p:nvPr/>
          </p:nvSpPr>
          <p:spPr>
            <a:xfrm>
              <a:off x="0" y="1617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26 Rectángulo"/>
            <p:cNvSpPr/>
            <p:nvPr/>
          </p:nvSpPr>
          <p:spPr>
            <a:xfrm>
              <a:off x="52109" y="53726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Distancias genéticas</a:t>
              </a:r>
            </a:p>
          </p:txBody>
        </p:sp>
      </p:grpSp>
      <p:sp>
        <p:nvSpPr>
          <p:cNvPr id="29" name="CuadroTexto 6"/>
          <p:cNvSpPr txBox="1"/>
          <p:nvPr/>
        </p:nvSpPr>
        <p:spPr>
          <a:xfrm>
            <a:off x="323528" y="5661248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4">
                  <a:lumMod val="75000"/>
                </a:schemeClr>
              </a:buClr>
              <a:buFont typeface="+mj-lt"/>
              <a:buAutoNum type="arabicParenR"/>
            </a:pPr>
            <a:r>
              <a:rPr lang="en-US" i="1" u="sng" dirty="0" err="1"/>
              <a:t>Umbrales</a:t>
            </a:r>
            <a:r>
              <a:rPr lang="en-US" i="1" u="sng" dirty="0"/>
              <a:t> de </a:t>
            </a:r>
            <a:r>
              <a:rPr lang="en-US" i="1" u="sng" dirty="0" err="1"/>
              <a:t>distancia</a:t>
            </a:r>
            <a:r>
              <a:rPr lang="en-US" i="1" u="sng" dirty="0"/>
              <a:t> </a:t>
            </a:r>
            <a:r>
              <a:rPr lang="en-US" i="1" u="sng" dirty="0" err="1"/>
              <a:t>fijados</a:t>
            </a:r>
            <a:r>
              <a:rPr lang="en-US" dirty="0"/>
              <a:t>: 1%, 3%, 6%, 9% y 14.38%</a:t>
            </a:r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+mj-lt"/>
              <a:buAutoNum type="arabicParenR"/>
            </a:pPr>
            <a:endParaRPr lang="es-ES" sz="1200" dirty="0"/>
          </a:p>
          <a:p>
            <a:pPr marL="800100" lvl="1" indent="-342900">
              <a:buClr>
                <a:schemeClr val="accent4">
                  <a:lumMod val="75000"/>
                </a:schemeClr>
              </a:buClr>
              <a:buFont typeface="+mj-lt"/>
              <a:buAutoNum type="arabicParenR"/>
            </a:pPr>
            <a:r>
              <a:rPr lang="es-ES" i="1" u="sng" dirty="0"/>
              <a:t>GMYC</a:t>
            </a:r>
            <a:r>
              <a:rPr lang="es-ES" dirty="0"/>
              <a:t>: umbral único/múltiple a través de diferentes datasets</a:t>
            </a:r>
          </a:p>
        </p:txBody>
      </p:sp>
      <p:grpSp>
        <p:nvGrpSpPr>
          <p:cNvPr id="31" name="46 Grupo"/>
          <p:cNvGrpSpPr/>
          <p:nvPr/>
        </p:nvGrpSpPr>
        <p:grpSpPr>
          <a:xfrm>
            <a:off x="7308304" y="5589240"/>
            <a:ext cx="1440160" cy="1080120"/>
            <a:chOff x="0" y="2243288"/>
            <a:chExt cx="2592288" cy="1067462"/>
          </a:xfrm>
        </p:grpSpPr>
        <p:sp>
          <p:nvSpPr>
            <p:cNvPr id="32" name="31 Rectángulo redondeado"/>
            <p:cNvSpPr/>
            <p:nvPr/>
          </p:nvSpPr>
          <p:spPr>
            <a:xfrm>
              <a:off x="0" y="2243288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32 Rectángulo"/>
            <p:cNvSpPr/>
            <p:nvPr/>
          </p:nvSpPr>
          <p:spPr>
            <a:xfrm>
              <a:off x="52108" y="2295397"/>
              <a:ext cx="2488070" cy="963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Precisión taxonómica</a:t>
              </a:r>
            </a:p>
          </p:txBody>
        </p:sp>
      </p:grpSp>
      <p:sp>
        <p:nvSpPr>
          <p:cNvPr id="28" name="27 Rombo"/>
          <p:cNvSpPr/>
          <p:nvPr/>
        </p:nvSpPr>
        <p:spPr>
          <a:xfrm>
            <a:off x="683568" y="2132856"/>
            <a:ext cx="360040" cy="360040"/>
          </a:xfrm>
          <a:prstGeom prst="diamon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30" name="29 Rombo"/>
          <p:cNvSpPr/>
          <p:nvPr/>
        </p:nvSpPr>
        <p:spPr>
          <a:xfrm>
            <a:off x="683568" y="3284984"/>
            <a:ext cx="360040" cy="360040"/>
          </a:xfrm>
          <a:prstGeom prst="diamon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34" name="33 Rombo"/>
          <p:cNvSpPr/>
          <p:nvPr/>
        </p:nvSpPr>
        <p:spPr>
          <a:xfrm>
            <a:off x="683568" y="4365104"/>
            <a:ext cx="360040" cy="360040"/>
          </a:xfrm>
          <a:prstGeom prst="diamon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22 Grupo"/>
          <p:cNvGrpSpPr/>
          <p:nvPr/>
        </p:nvGrpSpPr>
        <p:grpSpPr>
          <a:xfrm>
            <a:off x="5508104" y="836712"/>
            <a:ext cx="2808312" cy="720080"/>
            <a:chOff x="0" y="1617"/>
            <a:chExt cx="2592288" cy="1067462"/>
          </a:xfrm>
        </p:grpSpPr>
        <p:sp>
          <p:nvSpPr>
            <p:cNvPr id="24" name="23 Rectángulo redondeado"/>
            <p:cNvSpPr/>
            <p:nvPr/>
          </p:nvSpPr>
          <p:spPr>
            <a:xfrm>
              <a:off x="0" y="1617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24 Rectángulo"/>
            <p:cNvSpPr/>
            <p:nvPr/>
          </p:nvSpPr>
          <p:spPr>
            <a:xfrm>
              <a:off x="52109" y="53726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nivel de especies</a:t>
              </a:r>
            </a:p>
          </p:txBody>
        </p:sp>
      </p:grp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3"/>
              </a:buClr>
              <a:buFont typeface="+mj-lt"/>
              <a:buAutoNum type="alphaLcPeriod"/>
            </a:pPr>
            <a:r>
              <a:rPr lang="es-ES" sz="2800" b="1" dirty="0"/>
              <a:t>Distancias genéticas</a:t>
            </a:r>
          </a:p>
        </p:txBody>
      </p:sp>
      <p:graphicFrame>
        <p:nvGraphicFramePr>
          <p:cNvPr id="6" name="5 Gráfico"/>
          <p:cNvGraphicFramePr/>
          <p:nvPr/>
        </p:nvGraphicFramePr>
        <p:xfrm>
          <a:off x="683568" y="2924944"/>
          <a:ext cx="756084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611560" y="2215133"/>
          <a:ext cx="4176465" cy="1285875"/>
        </p:xfrm>
        <a:graphic>
          <a:graphicData uri="http://schemas.openxmlformats.org/drawingml/2006/table">
            <a:tbl>
              <a:tblPr/>
              <a:tblGrid>
                <a:gridCol w="133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79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Taxonomic levels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Pairwise </a:t>
                      </a:r>
                      <a:r>
                        <a:rPr lang="en-US" sz="1200" b="1" i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-distances (%)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Minimum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 Mean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Maximum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Species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91465" algn="dec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0.00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7.04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17.10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Genus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91465" algn="dec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3.13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18.50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24.15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Family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91465" algn="dec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17.00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26.28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35.80</a:t>
                      </a:r>
                      <a:endParaRPr lang="es-E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CuadroTexto 6"/>
          <p:cNvSpPr txBox="1"/>
          <p:nvPr/>
        </p:nvSpPr>
        <p:spPr>
          <a:xfrm>
            <a:off x="5078590" y="1772816"/>
            <a:ext cx="4065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Amplio </a:t>
            </a:r>
            <a:r>
              <a:rPr lang="es-ES" sz="2000" b="1" dirty="0"/>
              <a:t>solapamiento</a:t>
            </a:r>
            <a:r>
              <a:rPr lang="es-ES" sz="2000" dirty="0"/>
              <a:t> entre las distancias </a:t>
            </a:r>
            <a:r>
              <a:rPr lang="es-ES" sz="2000" dirty="0">
                <a:solidFill>
                  <a:srgbClr val="FF0000"/>
                </a:solidFill>
              </a:rPr>
              <a:t>intraespecíficas</a:t>
            </a:r>
            <a:r>
              <a:rPr lang="es-ES" sz="2000" dirty="0"/>
              <a:t> y las distancias </a:t>
            </a:r>
            <a:r>
              <a:rPr lang="es-ES" sz="2000" dirty="0">
                <a:solidFill>
                  <a:srgbClr val="0070C0"/>
                </a:solidFill>
              </a:rPr>
              <a:t>interespecíficas</a:t>
            </a:r>
            <a:r>
              <a:rPr lang="es-ES" sz="2000" dirty="0"/>
              <a:t>. </a:t>
            </a:r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sz="1000" dirty="0"/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No barcoding gap “global”. </a:t>
            </a:r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sz="1000" dirty="0"/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Alta </a:t>
            </a:r>
            <a:r>
              <a:rPr lang="es-ES" sz="2000" b="1" dirty="0"/>
              <a:t>variabilidad </a:t>
            </a:r>
            <a:r>
              <a:rPr lang="es-ES" sz="2000" dirty="0">
                <a:solidFill>
                  <a:srgbClr val="FF0000"/>
                </a:solidFill>
              </a:rPr>
              <a:t>intraespecífica</a:t>
            </a:r>
            <a:r>
              <a:rPr lang="es-ES" sz="2000" dirty="0"/>
              <a:t>. </a:t>
            </a:r>
          </a:p>
        </p:txBody>
      </p:sp>
      <p:sp>
        <p:nvSpPr>
          <p:cNvPr id="12" name="11 Elipse"/>
          <p:cNvSpPr/>
          <p:nvPr/>
        </p:nvSpPr>
        <p:spPr>
          <a:xfrm>
            <a:off x="4139952" y="2708920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Elipse"/>
          <p:cNvSpPr/>
          <p:nvPr/>
        </p:nvSpPr>
        <p:spPr>
          <a:xfrm>
            <a:off x="2267744" y="2996952"/>
            <a:ext cx="351656" cy="2880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15 Flecha derecha"/>
          <p:cNvSpPr/>
          <p:nvPr/>
        </p:nvSpPr>
        <p:spPr>
          <a:xfrm rot="7843492">
            <a:off x="4601488" y="5582526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Flecha derecha"/>
          <p:cNvSpPr/>
          <p:nvPr/>
        </p:nvSpPr>
        <p:spPr>
          <a:xfrm rot="7843492">
            <a:off x="1950225" y="5647002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Elipse"/>
          <p:cNvSpPr/>
          <p:nvPr/>
        </p:nvSpPr>
        <p:spPr>
          <a:xfrm>
            <a:off x="3491880" y="4725144"/>
            <a:ext cx="792088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2" grpId="0" animBg="1"/>
      <p:bldP spid="14" grpId="0" animBg="1"/>
      <p:bldP spid="16" grpId="0" animBg="1"/>
      <p:bldP spid="17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27 Gráfico"/>
          <p:cNvGraphicFramePr/>
          <p:nvPr/>
        </p:nvGraphicFramePr>
        <p:xfrm>
          <a:off x="4716016" y="1412776"/>
          <a:ext cx="3816425" cy="3462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29 Gráfico"/>
          <p:cNvGraphicFramePr/>
          <p:nvPr/>
        </p:nvGraphicFramePr>
        <p:xfrm>
          <a:off x="683568" y="1700808"/>
          <a:ext cx="3888432" cy="2769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23 Gráfico"/>
          <p:cNvGraphicFramePr/>
          <p:nvPr/>
        </p:nvGraphicFramePr>
        <p:xfrm>
          <a:off x="827584" y="4054416"/>
          <a:ext cx="3751000" cy="280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3"/>
              </a:buClr>
              <a:buFont typeface="+mj-lt"/>
              <a:buAutoNum type="alphaLcPeriod"/>
            </a:pPr>
            <a:r>
              <a:rPr lang="es-ES" sz="2800" b="1" dirty="0"/>
              <a:t>Distancias genéticas</a:t>
            </a:r>
          </a:p>
        </p:txBody>
      </p:sp>
      <p:sp>
        <p:nvSpPr>
          <p:cNvPr id="10" name="CuadroTexto 6"/>
          <p:cNvSpPr txBox="1"/>
          <p:nvPr/>
        </p:nvSpPr>
        <p:spPr>
          <a:xfrm>
            <a:off x="4716016" y="4437112"/>
            <a:ext cx="44279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Presencia de </a:t>
            </a:r>
            <a:r>
              <a:rPr lang="es-ES" sz="2000" b="1" dirty="0"/>
              <a:t>barcoding gap </a:t>
            </a:r>
            <a:r>
              <a:rPr lang="es-ES" sz="2000" dirty="0"/>
              <a:t>en el dataset de Serpentes y en el de Scincomorpha (escíncidos).  </a:t>
            </a:r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La alta divergencia </a:t>
            </a:r>
            <a:r>
              <a:rPr lang="es-ES" sz="2000" dirty="0">
                <a:solidFill>
                  <a:srgbClr val="FF0000"/>
                </a:solidFill>
              </a:rPr>
              <a:t>intraespecífica</a:t>
            </a:r>
            <a:r>
              <a:rPr lang="es-ES" sz="2000" dirty="0"/>
              <a:t> y la baja</a:t>
            </a:r>
            <a:r>
              <a:rPr lang="es-ES" sz="2000" dirty="0">
                <a:solidFill>
                  <a:srgbClr val="0070C0"/>
                </a:solidFill>
              </a:rPr>
              <a:t> interespecífica </a:t>
            </a:r>
            <a:r>
              <a:rPr lang="es-ES" sz="2000" dirty="0"/>
              <a:t>se encuentran en el suborden </a:t>
            </a:r>
            <a:r>
              <a:rPr lang="es-ES" sz="2000" b="1" dirty="0"/>
              <a:t>Gekkota</a:t>
            </a:r>
            <a:r>
              <a:rPr lang="es-ES" sz="2000" dirty="0"/>
              <a:t> (</a:t>
            </a:r>
            <a:r>
              <a:rPr lang="es-ES" sz="2000" dirty="0" err="1"/>
              <a:t>geckos</a:t>
            </a:r>
            <a:r>
              <a:rPr lang="es-ES" sz="2000" dirty="0"/>
              <a:t>).      </a:t>
            </a:r>
          </a:p>
        </p:txBody>
      </p:sp>
      <p:sp>
        <p:nvSpPr>
          <p:cNvPr id="39" name="38 Rectángulo"/>
          <p:cNvSpPr/>
          <p:nvPr/>
        </p:nvSpPr>
        <p:spPr>
          <a:xfrm>
            <a:off x="1619672" y="3140968"/>
            <a:ext cx="1944216" cy="44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ES" sz="140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Barcoding  </a:t>
            </a:r>
          </a:p>
          <a:p>
            <a:pPr algn="ctr">
              <a:lnSpc>
                <a:spcPct val="80000"/>
              </a:lnSpc>
            </a:pPr>
            <a:r>
              <a:rPr lang="es-ES" sz="140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gap</a:t>
            </a:r>
            <a:endParaRPr lang="es-ES" sz="1400" b="1" dirty="0">
              <a:solidFill>
                <a:srgbClr val="00B050"/>
              </a:solidFill>
            </a:endParaRPr>
          </a:p>
        </p:txBody>
      </p:sp>
      <p:cxnSp>
        <p:nvCxnSpPr>
          <p:cNvPr id="35" name="34 Conector recto de flecha"/>
          <p:cNvCxnSpPr/>
          <p:nvPr/>
        </p:nvCxnSpPr>
        <p:spPr>
          <a:xfrm>
            <a:off x="2195736" y="3573016"/>
            <a:ext cx="720080" cy="0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45 Rectángulo"/>
          <p:cNvSpPr/>
          <p:nvPr/>
        </p:nvSpPr>
        <p:spPr>
          <a:xfrm>
            <a:off x="6588224" y="3140968"/>
            <a:ext cx="1224136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ES" sz="140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Barcoding  </a:t>
            </a:r>
          </a:p>
          <a:p>
            <a:pPr algn="ctr">
              <a:lnSpc>
                <a:spcPct val="80000"/>
              </a:lnSpc>
            </a:pPr>
            <a:r>
              <a:rPr lang="es-ES" sz="140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gap</a:t>
            </a:r>
            <a:endParaRPr lang="es-ES" sz="1400" b="1" dirty="0">
              <a:solidFill>
                <a:srgbClr val="00B050"/>
              </a:solidFill>
            </a:endParaRPr>
          </a:p>
        </p:txBody>
      </p:sp>
      <p:cxnSp>
        <p:nvCxnSpPr>
          <p:cNvPr id="40" name="39 Conector recto de flecha"/>
          <p:cNvCxnSpPr/>
          <p:nvPr/>
        </p:nvCxnSpPr>
        <p:spPr>
          <a:xfrm>
            <a:off x="6732240" y="3573016"/>
            <a:ext cx="936104" cy="0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47 Flecha derecha"/>
          <p:cNvSpPr/>
          <p:nvPr/>
        </p:nvSpPr>
        <p:spPr>
          <a:xfrm rot="7843492">
            <a:off x="3050645" y="5574994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48 Flecha derecha"/>
          <p:cNvSpPr/>
          <p:nvPr/>
        </p:nvSpPr>
        <p:spPr>
          <a:xfrm rot="7843492">
            <a:off x="1699160" y="5574994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7347" name="Picture 3" descr="C:\Users\Pyly\Dropbox\Salvador Carranza 29-08-2014\32a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9872" y="1916832"/>
            <a:ext cx="1522059" cy="759172"/>
          </a:xfrm>
          <a:prstGeom prst="rect">
            <a:avLst/>
          </a:prstGeom>
          <a:noFill/>
        </p:spPr>
      </p:pic>
      <p:pic>
        <p:nvPicPr>
          <p:cNvPr id="51" name="Picture 5" descr="C:\Users\Pyly\Dropbox\Salvador Carranza 29-08-2014\24a.t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291152">
            <a:off x="7433203" y="1969823"/>
            <a:ext cx="1619672" cy="804628"/>
          </a:xfrm>
          <a:prstGeom prst="rect">
            <a:avLst/>
          </a:prstGeom>
          <a:noFill/>
        </p:spPr>
      </p:pic>
      <p:grpSp>
        <p:nvGrpSpPr>
          <p:cNvPr id="19" name="18 Grupo"/>
          <p:cNvGrpSpPr/>
          <p:nvPr/>
        </p:nvGrpSpPr>
        <p:grpSpPr>
          <a:xfrm>
            <a:off x="5508104" y="836712"/>
            <a:ext cx="2808312" cy="720080"/>
            <a:chOff x="0" y="1617"/>
            <a:chExt cx="2592288" cy="1067462"/>
          </a:xfrm>
        </p:grpSpPr>
        <p:sp>
          <p:nvSpPr>
            <p:cNvPr id="20" name="19 Rectángulo redondeado"/>
            <p:cNvSpPr/>
            <p:nvPr/>
          </p:nvSpPr>
          <p:spPr>
            <a:xfrm>
              <a:off x="0" y="1617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20 Rectángulo"/>
            <p:cNvSpPr/>
            <p:nvPr/>
          </p:nvSpPr>
          <p:spPr>
            <a:xfrm>
              <a:off x="52109" y="53726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niveles monofiléticos superiores</a:t>
              </a:r>
            </a:p>
          </p:txBody>
        </p:sp>
      </p:grpSp>
      <p:pic>
        <p:nvPicPr>
          <p:cNvPr id="23" name="Picture 2" descr="C:\Users\Pyly\Dropbox\Salvador Carranza 18-07-2011\19a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54657" y="4365104"/>
            <a:ext cx="2137423" cy="1088901"/>
          </a:xfrm>
          <a:prstGeom prst="rect">
            <a:avLst/>
          </a:prstGeom>
          <a:noFill/>
        </p:spPr>
      </p:pic>
      <p:sp>
        <p:nvSpPr>
          <p:cNvPr id="25" name="24 Elipse"/>
          <p:cNvSpPr/>
          <p:nvPr/>
        </p:nvSpPr>
        <p:spPr>
          <a:xfrm>
            <a:off x="2483768" y="5157192"/>
            <a:ext cx="523106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/>
      <p:bldP spid="48" grpId="0" animBg="1"/>
      <p:bldP spid="49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11 Gráfico"/>
          <p:cNvGraphicFramePr/>
          <p:nvPr/>
        </p:nvGraphicFramePr>
        <p:xfrm>
          <a:off x="755576" y="4005064"/>
          <a:ext cx="3888432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12 Gráfico"/>
          <p:cNvGraphicFramePr/>
          <p:nvPr/>
        </p:nvGraphicFramePr>
        <p:xfrm>
          <a:off x="755576" y="1700808"/>
          <a:ext cx="3816424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3"/>
              </a:buClr>
              <a:buFont typeface="+mj-lt"/>
              <a:buAutoNum type="alphaLcPeriod"/>
            </a:pPr>
            <a:r>
              <a:rPr lang="es-ES" sz="2800" b="1" dirty="0"/>
              <a:t>Distancias genéticas</a:t>
            </a:r>
          </a:p>
        </p:txBody>
      </p:sp>
      <p:sp>
        <p:nvSpPr>
          <p:cNvPr id="10" name="CuadroTexto 6"/>
          <p:cNvSpPr txBox="1"/>
          <p:nvPr/>
        </p:nvSpPr>
        <p:spPr>
          <a:xfrm>
            <a:off x="4716016" y="2032392"/>
            <a:ext cx="44279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Los 2 únicos géneros que </a:t>
            </a:r>
            <a:r>
              <a:rPr lang="es-ES" sz="2000" b="1" dirty="0"/>
              <a:t>no tienen barcoding gap</a:t>
            </a:r>
            <a:r>
              <a:rPr lang="es-ES" sz="2000" dirty="0"/>
              <a:t> son </a:t>
            </a:r>
            <a:r>
              <a:rPr lang="es-ES" sz="2000" i="1" dirty="0"/>
              <a:t>Hemidactylus</a:t>
            </a:r>
            <a:r>
              <a:rPr lang="es-ES" sz="2000" dirty="0"/>
              <a:t> y </a:t>
            </a:r>
            <a:r>
              <a:rPr lang="es-ES" sz="2000" i="1" dirty="0"/>
              <a:t>Pristurus</a:t>
            </a:r>
            <a:r>
              <a:rPr lang="es-ES" sz="2000" dirty="0"/>
              <a:t>. </a:t>
            </a:r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Los individuos del género </a:t>
            </a:r>
            <a:r>
              <a:rPr lang="es-ES" sz="2000" i="1" dirty="0"/>
              <a:t>Pristurus</a:t>
            </a:r>
            <a:r>
              <a:rPr lang="es-ES" sz="2000" dirty="0"/>
              <a:t> presentan la máxima divergencia </a:t>
            </a:r>
            <a:r>
              <a:rPr lang="es-ES" sz="2000" dirty="0">
                <a:solidFill>
                  <a:srgbClr val="FF0000"/>
                </a:solidFill>
              </a:rPr>
              <a:t>intraespecífica </a:t>
            </a:r>
            <a:r>
              <a:rPr lang="es-ES" sz="2000" dirty="0"/>
              <a:t>observada. </a:t>
            </a:r>
          </a:p>
        </p:txBody>
      </p:sp>
      <p:graphicFrame>
        <p:nvGraphicFramePr>
          <p:cNvPr id="11" name="10 Gráfico"/>
          <p:cNvGraphicFramePr/>
          <p:nvPr/>
        </p:nvGraphicFramePr>
        <p:xfrm>
          <a:off x="4716016" y="3933056"/>
          <a:ext cx="3816424" cy="3314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24 Rectángulo"/>
          <p:cNvSpPr/>
          <p:nvPr/>
        </p:nvSpPr>
        <p:spPr>
          <a:xfrm>
            <a:off x="2483768" y="3135973"/>
            <a:ext cx="1944216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ES" sz="140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Barcoding  </a:t>
            </a:r>
          </a:p>
          <a:p>
            <a:pPr algn="ctr">
              <a:lnSpc>
                <a:spcPct val="80000"/>
              </a:lnSpc>
            </a:pPr>
            <a:r>
              <a:rPr lang="es-ES" sz="140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gap</a:t>
            </a:r>
            <a:endParaRPr lang="es-ES" sz="1400" b="1" dirty="0">
              <a:solidFill>
                <a:srgbClr val="00B050"/>
              </a:solidFill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5508104" y="836712"/>
            <a:ext cx="2808312" cy="720080"/>
            <a:chOff x="0" y="1617"/>
            <a:chExt cx="2592288" cy="1067462"/>
          </a:xfrm>
        </p:grpSpPr>
        <p:sp>
          <p:nvSpPr>
            <p:cNvPr id="19" name="18 Rectángulo redondeado"/>
            <p:cNvSpPr/>
            <p:nvPr/>
          </p:nvSpPr>
          <p:spPr>
            <a:xfrm>
              <a:off x="0" y="1617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19 Rectángulo"/>
            <p:cNvSpPr/>
            <p:nvPr/>
          </p:nvSpPr>
          <p:spPr>
            <a:xfrm>
              <a:off x="52109" y="53726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nivel de género</a:t>
              </a:r>
            </a:p>
          </p:txBody>
        </p:sp>
      </p:grpSp>
      <p:cxnSp>
        <p:nvCxnSpPr>
          <p:cNvPr id="26" name="25 Conector recto de flecha"/>
          <p:cNvCxnSpPr/>
          <p:nvPr/>
        </p:nvCxnSpPr>
        <p:spPr>
          <a:xfrm>
            <a:off x="3131840" y="3573016"/>
            <a:ext cx="576064" cy="0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Flecha derecha"/>
          <p:cNvSpPr/>
          <p:nvPr/>
        </p:nvSpPr>
        <p:spPr>
          <a:xfrm rot="7843492">
            <a:off x="7409799" y="5574994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3" descr="C:\Users\Pyly\Dropbox\Salvador Carranza 18-07-2011\4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2060848"/>
            <a:ext cx="1944216" cy="939232"/>
          </a:xfrm>
          <a:prstGeom prst="rect">
            <a:avLst/>
          </a:prstGeom>
          <a:noFill/>
        </p:spPr>
      </p:pic>
      <p:pic>
        <p:nvPicPr>
          <p:cNvPr id="22" name="Picture 5" descr="C:\Users\Pyly\Dropbox\Salvador Carranza 18-07-2011\6a copia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848" y="4293096"/>
            <a:ext cx="1316796" cy="687132"/>
          </a:xfrm>
          <a:prstGeom prst="rect">
            <a:avLst/>
          </a:prstGeom>
          <a:noFill/>
        </p:spPr>
      </p:pic>
      <p:pic>
        <p:nvPicPr>
          <p:cNvPr id="24" name="Picture 6" descr="C:\Users\Pyly\Dropbox\Salvador Carranza 18-07-2011\20a copia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52321" y="4338731"/>
            <a:ext cx="1368152" cy="701650"/>
          </a:xfrm>
          <a:prstGeom prst="rect">
            <a:avLst/>
          </a:prstGeom>
          <a:noFill/>
        </p:spPr>
      </p:pic>
      <p:sp>
        <p:nvSpPr>
          <p:cNvPr id="17" name="16 Flecha derecha"/>
          <p:cNvSpPr/>
          <p:nvPr/>
        </p:nvSpPr>
        <p:spPr>
          <a:xfrm rot="7843492">
            <a:off x="5728215" y="5380178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uadroTexto 6"/>
          <p:cNvSpPr txBox="1"/>
          <p:nvPr/>
        </p:nvSpPr>
        <p:spPr>
          <a:xfrm>
            <a:off x="470078" y="1412776"/>
            <a:ext cx="518204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200" dirty="0"/>
              <a:t>Conocer y distinguir ciertas especies      es algo crucial para las necesidades humanas y el bienestar social. </a:t>
            </a:r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200" dirty="0"/>
              <a:t>Actualmente, desconocemos                   el número total de especies. </a:t>
            </a:r>
          </a:p>
          <a:p>
            <a:pPr marL="342900" indent="-342900">
              <a:buClr>
                <a:srgbClr val="00B050"/>
              </a:buClr>
            </a:pPr>
            <a:endParaRPr lang="es-ES" dirty="0"/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200" dirty="0"/>
              <a:t>La taxonomía clásica es 	             lenta y problemática.</a:t>
            </a:r>
          </a:p>
        </p:txBody>
      </p:sp>
      <p:pic>
        <p:nvPicPr>
          <p:cNvPr id="10242" name="Picture 2" descr="http://4.bp.blogspot.com/-hTwfKUJtH_o/ULOhe9cx2UI/AAAAAAAAAbI/h-Y1KMKA6dU/s1600/fugu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1484784"/>
            <a:ext cx="1368152" cy="115836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0244" name="Picture 4" descr="http://ppcdn.500px.org/8462501/68c8756e59d2dd3026a6cc6076a6e34038dd48f9/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1486292"/>
            <a:ext cx="1368152" cy="11727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0246" name="Picture 6" descr="http://3.bp.blogspot.com/-laeiUaRbIho/Uper9kSeKII/AAAAAAAANXE/_1n7j9Dte9E/s1600/calavera-negra-huesos-cruzado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764704"/>
            <a:ext cx="800808" cy="911146"/>
          </a:xfrm>
          <a:prstGeom prst="rect">
            <a:avLst/>
          </a:prstGeom>
          <a:noFill/>
        </p:spPr>
      </p:pic>
      <p:grpSp>
        <p:nvGrpSpPr>
          <p:cNvPr id="11" name="10 Grupo"/>
          <p:cNvGrpSpPr/>
          <p:nvPr/>
        </p:nvGrpSpPr>
        <p:grpSpPr>
          <a:xfrm>
            <a:off x="4932040" y="3429000"/>
            <a:ext cx="3888432" cy="450762"/>
            <a:chOff x="2193726" y="139569"/>
            <a:chExt cx="1708546" cy="854272"/>
          </a:xfrm>
          <a:solidFill>
            <a:srgbClr val="00B050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2193726" y="139569"/>
              <a:ext cx="1708546" cy="8542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2218747" y="189611"/>
              <a:ext cx="1658504" cy="76876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40640" rIns="6096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Estimadas: de 2 a 100 millones </a:t>
              </a:r>
              <a:endParaRPr lang="es-E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4932040" y="2906230"/>
            <a:ext cx="3888432" cy="450762"/>
            <a:chOff x="2193726" y="3101"/>
            <a:chExt cx="1708546" cy="854273"/>
          </a:xfrm>
          <a:solidFill>
            <a:srgbClr val="00B050"/>
          </a:solidFill>
        </p:grpSpPr>
        <p:sp>
          <p:nvSpPr>
            <p:cNvPr id="15" name="14 Rectángulo redondeado"/>
            <p:cNvSpPr/>
            <p:nvPr/>
          </p:nvSpPr>
          <p:spPr>
            <a:xfrm>
              <a:off x="2193726" y="3101"/>
              <a:ext cx="1708546" cy="85427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15 Rectángulo"/>
            <p:cNvSpPr/>
            <p:nvPr/>
          </p:nvSpPr>
          <p:spPr>
            <a:xfrm>
              <a:off x="2218747" y="28121"/>
              <a:ext cx="1658504" cy="80423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40640" rIns="6096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Descritas: 1.9 millones</a:t>
              </a:r>
              <a:endParaRPr lang="es-E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0262" name="Picture 22" descr="http://tiki.oneworld.net/genetics/dinosaur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34222" y="4216102"/>
            <a:ext cx="4286250" cy="2381250"/>
          </a:xfrm>
          <a:prstGeom prst="rect">
            <a:avLst/>
          </a:prstGeom>
          <a:noFill/>
        </p:spPr>
      </p:pic>
      <p:sp>
        <p:nvSpPr>
          <p:cNvPr id="24" name="23 Llamada rectangular"/>
          <p:cNvSpPr/>
          <p:nvPr/>
        </p:nvSpPr>
        <p:spPr>
          <a:xfrm rot="20950631">
            <a:off x="4167639" y="4408591"/>
            <a:ext cx="2896105" cy="424364"/>
          </a:xfrm>
          <a:prstGeom prst="wedgeRectCallout">
            <a:avLst>
              <a:gd name="adj1" fmla="val -49617"/>
              <a:gd name="adj2" fmla="val 2247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itchFamily="66" charset="0"/>
                <a:cs typeface="MV Boli" pitchFamily="2" charset="0"/>
              </a:rPr>
              <a:t>Sexta extinción masiva!!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971600" y="5157192"/>
            <a:ext cx="3240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u="sng" dirty="0"/>
              <a:t>Ejemplo</a:t>
            </a:r>
            <a:r>
              <a:rPr lang="es-ES" sz="2000" dirty="0"/>
              <a:t>: Especies crípticas </a:t>
            </a:r>
            <a:r>
              <a:rPr lang="es-ES" sz="2000" b="1" dirty="0"/>
              <a:t>no</a:t>
            </a:r>
            <a:r>
              <a:rPr lang="es-ES" sz="2000" dirty="0"/>
              <a:t> pueden ser identificadas. </a:t>
            </a:r>
          </a:p>
        </p:txBody>
      </p:sp>
      <p:sp>
        <p:nvSpPr>
          <p:cNvPr id="29" name="28 Flecha derecha"/>
          <p:cNvSpPr/>
          <p:nvPr/>
        </p:nvSpPr>
        <p:spPr>
          <a:xfrm rot="5400000">
            <a:off x="1954188" y="4606652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Rectángulo"/>
          <p:cNvSpPr/>
          <p:nvPr/>
        </p:nvSpPr>
        <p:spPr>
          <a:xfrm>
            <a:off x="971600" y="6021288"/>
            <a:ext cx="36724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200" dirty="0"/>
              <a:t>Solución: </a:t>
            </a:r>
            <a:r>
              <a:rPr lang="es-ES" sz="2200" b="1" dirty="0"/>
              <a:t>DNA barcoding </a:t>
            </a:r>
          </a:p>
        </p:txBody>
      </p:sp>
      <p:sp>
        <p:nvSpPr>
          <p:cNvPr id="34" name="33 Flecha curvada hacia la derecha"/>
          <p:cNvSpPr/>
          <p:nvPr/>
        </p:nvSpPr>
        <p:spPr>
          <a:xfrm>
            <a:off x="323528" y="5373216"/>
            <a:ext cx="576064" cy="1008112"/>
          </a:xfrm>
          <a:prstGeom prst="curvedRight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 animBg="1"/>
      <p:bldP spid="31" grpId="0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3"/>
              </a:buClr>
              <a:buFont typeface="+mj-lt"/>
              <a:buAutoNum type="alphaLcPeriod"/>
            </a:pPr>
            <a:r>
              <a:rPr lang="es-ES" sz="2800" b="1" dirty="0"/>
              <a:t>Distancias genéticas</a:t>
            </a:r>
          </a:p>
        </p:txBody>
      </p:sp>
      <p:sp>
        <p:nvSpPr>
          <p:cNvPr id="10" name="CuadroTexto 6"/>
          <p:cNvSpPr txBox="1"/>
          <p:nvPr/>
        </p:nvSpPr>
        <p:spPr>
          <a:xfrm>
            <a:off x="251520" y="2420888"/>
            <a:ext cx="26642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Presencia de barcoding gap “local” para 29 de las 31 especies.</a:t>
            </a:r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Solo en el caso de </a:t>
            </a:r>
            <a:r>
              <a:rPr lang="es-ES" sz="2000" i="1" dirty="0"/>
              <a:t>Pristurus sokotranus </a:t>
            </a:r>
            <a:r>
              <a:rPr lang="es-ES" sz="2000" dirty="0"/>
              <a:t>y </a:t>
            </a:r>
            <a:r>
              <a:rPr lang="es-ES" sz="2000" i="1" dirty="0"/>
              <a:t>Pristurus insignis </a:t>
            </a:r>
            <a:r>
              <a:rPr lang="es-ES" sz="2000" dirty="0"/>
              <a:t>la máxima distancia </a:t>
            </a:r>
            <a:r>
              <a:rPr lang="es-ES" sz="2000" dirty="0">
                <a:solidFill>
                  <a:srgbClr val="FF0000"/>
                </a:solidFill>
              </a:rPr>
              <a:t>intraespecífica </a:t>
            </a:r>
            <a:r>
              <a:rPr lang="es-ES" sz="2000" dirty="0"/>
              <a:t>supera a la mínima </a:t>
            </a:r>
            <a:r>
              <a:rPr lang="es-ES" sz="2000" dirty="0">
                <a:solidFill>
                  <a:srgbClr val="0070C0"/>
                </a:solidFill>
              </a:rPr>
              <a:t>interespecífica</a:t>
            </a:r>
            <a:r>
              <a:rPr lang="es-ES" sz="2000" dirty="0"/>
              <a:t>. </a:t>
            </a:r>
            <a:endParaRPr lang="es-ES" sz="2000" i="1" dirty="0"/>
          </a:p>
        </p:txBody>
      </p:sp>
      <p:graphicFrame>
        <p:nvGraphicFramePr>
          <p:cNvPr id="14" name="13 Gráfico"/>
          <p:cNvGraphicFramePr/>
          <p:nvPr/>
        </p:nvGraphicFramePr>
        <p:xfrm>
          <a:off x="2987824" y="2636912"/>
          <a:ext cx="5688632" cy="3869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5" name="14 Grupo"/>
          <p:cNvGrpSpPr/>
          <p:nvPr/>
        </p:nvGrpSpPr>
        <p:grpSpPr>
          <a:xfrm>
            <a:off x="4572000" y="2204864"/>
            <a:ext cx="2808312" cy="432048"/>
            <a:chOff x="0" y="1617"/>
            <a:chExt cx="2592288" cy="1067462"/>
          </a:xfrm>
        </p:grpSpPr>
        <p:sp>
          <p:nvSpPr>
            <p:cNvPr id="16" name="15 Rectángulo redondeado"/>
            <p:cNvSpPr/>
            <p:nvPr/>
          </p:nvSpPr>
          <p:spPr>
            <a:xfrm>
              <a:off x="0" y="1617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16 Rectángulo"/>
            <p:cNvSpPr/>
            <p:nvPr/>
          </p:nvSpPr>
          <p:spPr>
            <a:xfrm>
              <a:off x="52109" y="53727"/>
              <a:ext cx="2488070" cy="96324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Barcoding  gap “local”</a:t>
              </a:r>
            </a:p>
          </p:txBody>
        </p:sp>
      </p:grpSp>
      <p:pic>
        <p:nvPicPr>
          <p:cNvPr id="1029" name="Picture 5" descr="C:\Users\Pyly\Dropbox\Salvador Carranza 18-07-2011\18a copi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300192" y="3861048"/>
            <a:ext cx="1973461" cy="1029445"/>
          </a:xfrm>
          <a:prstGeom prst="rect">
            <a:avLst/>
          </a:prstGeom>
          <a:noFill/>
        </p:spPr>
      </p:pic>
      <p:pic>
        <p:nvPicPr>
          <p:cNvPr id="12" name="Picture 2" descr="C:\Users\Pyly\Dropbox\Salvador Carranza 18-07-2011\21a copiar copi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168" y="5229200"/>
            <a:ext cx="826436" cy="4320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5"/>
              </a:buClr>
              <a:buFont typeface="+mj-lt"/>
              <a:buAutoNum type="alphaLcPeriod" startAt="2"/>
            </a:pPr>
            <a:r>
              <a:rPr lang="es-ES" sz="2800" b="1" dirty="0"/>
              <a:t>Identificación de especímenes</a:t>
            </a:r>
          </a:p>
        </p:txBody>
      </p:sp>
      <p:graphicFrame>
        <p:nvGraphicFramePr>
          <p:cNvPr id="4" name="3 Gráfico"/>
          <p:cNvGraphicFramePr>
            <a:graphicFrameLocks noChangeAspect="1"/>
          </p:cNvGraphicFramePr>
          <p:nvPr/>
        </p:nvGraphicFramePr>
        <p:xfrm>
          <a:off x="395536" y="2636912"/>
          <a:ext cx="5897143" cy="3414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5" name="14 Grupo"/>
          <p:cNvGrpSpPr/>
          <p:nvPr/>
        </p:nvGrpSpPr>
        <p:grpSpPr>
          <a:xfrm>
            <a:off x="1259632" y="2204864"/>
            <a:ext cx="4824536" cy="432048"/>
            <a:chOff x="0" y="1122452"/>
            <a:chExt cx="2592288" cy="1067462"/>
          </a:xfrm>
        </p:grpSpPr>
        <p:sp>
          <p:nvSpPr>
            <p:cNvPr id="16" name="15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16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Basada en distancias genéticas </a:t>
              </a:r>
              <a:endParaRPr lang="es-ES" sz="2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CuadroTexto 6"/>
          <p:cNvSpPr txBox="1"/>
          <p:nvPr/>
        </p:nvSpPr>
        <p:spPr>
          <a:xfrm>
            <a:off x="6408712" y="3916213"/>
            <a:ext cx="2627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5"/>
              </a:buClr>
              <a:buFont typeface="+mj-lt"/>
              <a:buAutoNum type="arabicParenR"/>
            </a:pPr>
            <a:r>
              <a:rPr lang="es-ES" sz="2000" u="sng" dirty="0"/>
              <a:t>BM</a:t>
            </a:r>
            <a:r>
              <a:rPr lang="es-ES" sz="2000" dirty="0"/>
              <a:t>: 99%</a:t>
            </a:r>
          </a:p>
          <a:p>
            <a:pPr marL="342900" indent="-342900">
              <a:buClr>
                <a:schemeClr val="accent5"/>
              </a:buClr>
              <a:buFont typeface="+mj-lt"/>
              <a:buAutoNum type="arabicParenR"/>
            </a:pPr>
            <a:endParaRPr lang="es-ES" sz="1200" dirty="0"/>
          </a:p>
          <a:p>
            <a:pPr marL="457200" indent="-457200">
              <a:buClr>
                <a:schemeClr val="accent5"/>
              </a:buClr>
              <a:buFont typeface="+mj-lt"/>
              <a:buAutoNum type="arabicParenR"/>
            </a:pPr>
            <a:r>
              <a:rPr lang="es-ES" sz="2000" u="sng" dirty="0"/>
              <a:t>BCM</a:t>
            </a:r>
            <a:r>
              <a:rPr lang="es-ES" sz="2000" dirty="0"/>
              <a:t>: 94 – 99% </a:t>
            </a:r>
          </a:p>
          <a:p>
            <a:pPr marL="342900" indent="-342900">
              <a:buClr>
                <a:schemeClr val="accent5"/>
              </a:buClr>
              <a:buFont typeface="+mj-lt"/>
              <a:buAutoNum type="arabicParenR"/>
            </a:pPr>
            <a:endParaRPr lang="es-ES" sz="1200" dirty="0"/>
          </a:p>
          <a:p>
            <a:pPr marL="457200" indent="-457200">
              <a:buClr>
                <a:schemeClr val="accent5"/>
              </a:buClr>
              <a:buFont typeface="+mj-lt"/>
              <a:buAutoNum type="arabicParenR"/>
            </a:pPr>
            <a:r>
              <a:rPr lang="es-ES" sz="2000" u="sng" dirty="0"/>
              <a:t>ASB</a:t>
            </a:r>
            <a:r>
              <a:rPr lang="es-ES" sz="2000" dirty="0"/>
              <a:t>: 68 – 73%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6228184" y="3052117"/>
            <a:ext cx="277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000" dirty="0"/>
              <a:t>El éxito de identificación es de </a:t>
            </a:r>
            <a:r>
              <a:rPr lang="es-ES" sz="2000" b="1" dirty="0"/>
              <a:t>moderado a alto</a:t>
            </a:r>
            <a:r>
              <a:rPr lang="es-E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yly\Desktop\PORTADA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6782" r="17894"/>
          <a:stretch>
            <a:fillRect/>
          </a:stretch>
        </p:blipFill>
        <p:spPr bwMode="auto">
          <a:xfrm>
            <a:off x="323528" y="2132856"/>
            <a:ext cx="4680520" cy="4636559"/>
          </a:xfrm>
          <a:prstGeom prst="rect">
            <a:avLst/>
          </a:prstGeom>
          <a:noFill/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5"/>
              </a:buClr>
              <a:buFont typeface="+mj-lt"/>
              <a:buAutoNum type="alphaLcPeriod" startAt="2"/>
            </a:pPr>
            <a:r>
              <a:rPr lang="es-ES" sz="2800" b="1" dirty="0"/>
              <a:t>Identificación de especímenes</a:t>
            </a:r>
          </a:p>
        </p:txBody>
      </p:sp>
      <p:grpSp>
        <p:nvGrpSpPr>
          <p:cNvPr id="2" name="14 Grupo"/>
          <p:cNvGrpSpPr/>
          <p:nvPr/>
        </p:nvGrpSpPr>
        <p:grpSpPr>
          <a:xfrm>
            <a:off x="4788024" y="2204864"/>
            <a:ext cx="3816424" cy="432048"/>
            <a:chOff x="0" y="1122452"/>
            <a:chExt cx="2592288" cy="1067462"/>
          </a:xfrm>
        </p:grpSpPr>
        <p:sp>
          <p:nvSpPr>
            <p:cNvPr id="16" name="15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16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Basada en árboles filogenéticos</a:t>
              </a:r>
              <a:endParaRPr lang="es-ES" sz="2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CuadroTexto 6"/>
          <p:cNvSpPr txBox="1"/>
          <p:nvPr/>
        </p:nvSpPr>
        <p:spPr>
          <a:xfrm>
            <a:off x="5004048" y="2852936"/>
            <a:ext cx="396044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Los 3 tipos de árboles filogenéticos (BI, NJ, ML) presentan topologías similares.</a:t>
            </a: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000" b="1" dirty="0"/>
              <a:t>Parafília</a:t>
            </a:r>
            <a:r>
              <a:rPr lang="es-ES" sz="2000" dirty="0"/>
              <a:t> de </a:t>
            </a:r>
            <a:r>
              <a:rPr lang="es-ES" sz="2000" i="1" dirty="0" err="1"/>
              <a:t>Pristurus</a:t>
            </a:r>
            <a:r>
              <a:rPr lang="es-ES" sz="2000" i="1" dirty="0"/>
              <a:t> </a:t>
            </a:r>
            <a:r>
              <a:rPr lang="es-ES" sz="2000" i="1" dirty="0" err="1"/>
              <a:t>sokotranus</a:t>
            </a:r>
            <a:r>
              <a:rPr lang="es-ES" sz="2000" i="1" dirty="0"/>
              <a:t>.</a:t>
            </a: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 éxito de identificación depende del criterio utilizado:</a:t>
            </a:r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sz="800" dirty="0"/>
          </a:p>
          <a:p>
            <a:pPr marL="914400" lvl="1" indent="-457200">
              <a:buClr>
                <a:schemeClr val="accent5"/>
              </a:buClr>
              <a:buFont typeface="+mj-lt"/>
              <a:buAutoNum type="arabicParenR"/>
            </a:pPr>
            <a:r>
              <a:rPr lang="es-ES" sz="2000" u="sng" dirty="0"/>
              <a:t>Criterio </a:t>
            </a:r>
            <a:r>
              <a:rPr lang="es-ES" sz="2000" u="sng" dirty="0" err="1"/>
              <a:t>Hebert</a:t>
            </a:r>
            <a:r>
              <a:rPr lang="es-ES" sz="2000" dirty="0"/>
              <a:t>: 75%</a:t>
            </a:r>
          </a:p>
          <a:p>
            <a:pPr marL="914400" lvl="1" indent="-457200">
              <a:buClr>
                <a:schemeClr val="accent5"/>
              </a:buClr>
              <a:buFont typeface="+mj-lt"/>
              <a:buAutoNum type="arabicParenR"/>
            </a:pPr>
            <a:r>
              <a:rPr lang="es-ES" sz="2000" u="sng" dirty="0"/>
              <a:t>Criterio </a:t>
            </a:r>
            <a:r>
              <a:rPr lang="es-ES" sz="2000" u="sng" dirty="0" err="1"/>
              <a:t>Meier</a:t>
            </a:r>
            <a:r>
              <a:rPr lang="es-ES" sz="2000" dirty="0"/>
              <a:t>: 96%</a:t>
            </a:r>
          </a:p>
          <a:p>
            <a:pPr marL="342900" lvl="0" indent="-342900">
              <a:buClr>
                <a:srgbClr val="4BACC6"/>
              </a:buClr>
            </a:pPr>
            <a:endParaRPr lang="es-ES" sz="2000" dirty="0"/>
          </a:p>
        </p:txBody>
      </p:sp>
      <p:sp>
        <p:nvSpPr>
          <p:cNvPr id="19" name="18 Elipse"/>
          <p:cNvSpPr/>
          <p:nvPr/>
        </p:nvSpPr>
        <p:spPr>
          <a:xfrm>
            <a:off x="376486" y="3501008"/>
            <a:ext cx="79208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Elipse"/>
          <p:cNvSpPr/>
          <p:nvPr/>
        </p:nvSpPr>
        <p:spPr>
          <a:xfrm>
            <a:off x="376486" y="4768577"/>
            <a:ext cx="79208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4"/>
              </a:buClr>
              <a:buFont typeface="+mj-lt"/>
              <a:buAutoNum type="alphaLcPeriod" startAt="3"/>
            </a:pPr>
            <a:r>
              <a:rPr lang="es-ES" sz="2800" b="1" dirty="0"/>
              <a:t>Descubrimiento de especies</a:t>
            </a:r>
          </a:p>
        </p:txBody>
      </p:sp>
      <p:grpSp>
        <p:nvGrpSpPr>
          <p:cNvPr id="9" name="46 Grupo"/>
          <p:cNvGrpSpPr/>
          <p:nvPr/>
        </p:nvGrpSpPr>
        <p:grpSpPr>
          <a:xfrm>
            <a:off x="1259632" y="2204864"/>
            <a:ext cx="4824536" cy="432048"/>
            <a:chOff x="0" y="2243288"/>
            <a:chExt cx="2592288" cy="1067462"/>
          </a:xfrm>
        </p:grpSpPr>
        <p:sp>
          <p:nvSpPr>
            <p:cNvPr id="11" name="10 Rectángulo redondeado"/>
            <p:cNvSpPr/>
            <p:nvPr/>
          </p:nvSpPr>
          <p:spPr>
            <a:xfrm>
              <a:off x="0" y="2243288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52109" y="2295397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Delimitación con umbrales de distancia </a:t>
              </a:r>
            </a:p>
          </p:txBody>
        </p:sp>
      </p:grpSp>
      <p:graphicFrame>
        <p:nvGraphicFramePr>
          <p:cNvPr id="7" name="6 Tabla"/>
          <p:cNvGraphicFramePr>
            <a:graphicFrameLocks noGrp="1"/>
          </p:cNvGraphicFramePr>
          <p:nvPr/>
        </p:nvGraphicFramePr>
        <p:xfrm>
          <a:off x="3131840" y="5229200"/>
          <a:ext cx="5832649" cy="1424171"/>
        </p:xfrm>
        <a:graphic>
          <a:graphicData uri="http://schemas.openxmlformats.org/drawingml/2006/table">
            <a:tbl>
              <a:tblPr/>
              <a:tblGrid>
                <a:gridCol w="792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Threshold pairwise distance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Nº of clusters</a:t>
                      </a:r>
                      <a:endParaRPr lang="es-ES" sz="1050" b="1" kern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Maximum pairwise distance</a:t>
                      </a:r>
                      <a:endParaRPr lang="es-ES" sz="1050" b="1" kern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Nº of clusters with threshold violations</a:t>
                      </a:r>
                      <a:endParaRPr lang="es-ES" sz="1050" b="1" kern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Nº of clusters corresponding to taxonomy</a:t>
                      </a:r>
                      <a:endParaRPr lang="es-ES" sz="1050" b="1" kern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Taxonomic accuracy</a:t>
                      </a:r>
                      <a:endParaRPr lang="es-ES" sz="1050" b="1" kern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Max. Nº of species per cluster</a:t>
                      </a:r>
                      <a:endParaRPr lang="es-ES" sz="1050" b="1" kern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1%</a:t>
                      </a:r>
                      <a:endParaRPr lang="es-ES" sz="1050" kern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78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95275" algn="dec"/>
                        </a:tabLs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2.07%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11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(14.10%)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11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35.48%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52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95275" algn="dec"/>
                        </a:tabLs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3.92%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(11.53%)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es-ES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58.06%</a:t>
                      </a:r>
                      <a:endParaRPr lang="es-ES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6%</a:t>
                      </a:r>
                      <a:endParaRPr lang="es-ES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41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95275" algn="dec"/>
                        </a:tabLs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6.93%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s-ES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(2.43%)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19</a:t>
                      </a:r>
                      <a:endParaRPr lang="es-ES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61.29%</a:t>
                      </a:r>
                      <a:endParaRPr lang="es-ES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9%</a:t>
                      </a:r>
                      <a:endParaRPr lang="es-ES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36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95275" algn="dec"/>
                        </a:tabLs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11.05%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(8.33%)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58.06%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14.38%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24</a:t>
                      </a:r>
                      <a:endParaRPr lang="es-ES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95275" algn="dec"/>
                        </a:tabLs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17.94%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(20.83%)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38.71%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s-E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21 Gráfico"/>
          <p:cNvGraphicFramePr/>
          <p:nvPr/>
        </p:nvGraphicFramePr>
        <p:xfrm>
          <a:off x="4391472" y="2780928"/>
          <a:ext cx="4752528" cy="2691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CuadroTexto 6"/>
          <p:cNvSpPr txBox="1"/>
          <p:nvPr/>
        </p:nvSpPr>
        <p:spPr>
          <a:xfrm>
            <a:off x="251520" y="2852936"/>
            <a:ext cx="4176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En algunos </a:t>
            </a:r>
            <a:r>
              <a:rPr lang="es-ES" sz="2000" dirty="0" err="1"/>
              <a:t>clusters</a:t>
            </a:r>
            <a:r>
              <a:rPr lang="es-ES" sz="2000" dirty="0"/>
              <a:t>, la máxima distancia observada supera el  valor de umbral fijado. 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 número de </a:t>
            </a:r>
            <a:r>
              <a:rPr lang="es-ES" sz="2000" dirty="0" err="1"/>
              <a:t>clusters</a:t>
            </a:r>
            <a:r>
              <a:rPr lang="es-ES" sz="2000" dirty="0"/>
              <a:t> </a:t>
            </a:r>
            <a:r>
              <a:rPr lang="es-ES" sz="2000" b="1" dirty="0"/>
              <a:t>nunca coincide</a:t>
            </a:r>
            <a:r>
              <a:rPr lang="es-ES" sz="2000" dirty="0"/>
              <a:t> </a:t>
            </a:r>
            <a:r>
              <a:rPr lang="es-ES" sz="2000" b="1" dirty="0"/>
              <a:t>estrictamente</a:t>
            </a:r>
            <a:r>
              <a:rPr lang="es-ES" sz="2000" dirty="0"/>
              <a:t> con el número de especies taxonómicas.</a:t>
            </a:r>
          </a:p>
        </p:txBody>
      </p:sp>
      <p:sp>
        <p:nvSpPr>
          <p:cNvPr id="25" name="24 Elipse"/>
          <p:cNvSpPr/>
          <p:nvPr/>
        </p:nvSpPr>
        <p:spPr>
          <a:xfrm>
            <a:off x="5364088" y="5589240"/>
            <a:ext cx="936104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Elipse"/>
          <p:cNvSpPr/>
          <p:nvPr/>
        </p:nvSpPr>
        <p:spPr>
          <a:xfrm>
            <a:off x="7308304" y="6093296"/>
            <a:ext cx="93610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26 Elipse"/>
          <p:cNvSpPr/>
          <p:nvPr/>
        </p:nvSpPr>
        <p:spPr>
          <a:xfrm>
            <a:off x="3995936" y="5661248"/>
            <a:ext cx="432048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6"/>
          <p:cNvSpPr txBox="1"/>
          <p:nvPr/>
        </p:nvSpPr>
        <p:spPr>
          <a:xfrm>
            <a:off x="251520" y="5049758"/>
            <a:ext cx="2736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 umbral del 6% es el que presenta la mayor precisión taxonómica.</a:t>
            </a:r>
          </a:p>
        </p:txBody>
      </p:sp>
      <p:sp>
        <p:nvSpPr>
          <p:cNvPr id="14" name="13 Flecha derecha"/>
          <p:cNvSpPr/>
          <p:nvPr/>
        </p:nvSpPr>
        <p:spPr>
          <a:xfrm rot="7843492">
            <a:off x="6761728" y="2630197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5" grpId="0" animBg="1"/>
      <p:bldP spid="26" grpId="0" animBg="1"/>
      <p:bldP spid="27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4"/>
              </a:buClr>
              <a:buFont typeface="+mj-lt"/>
              <a:buAutoNum type="alphaLcPeriod" startAt="3"/>
            </a:pPr>
            <a:r>
              <a:rPr lang="es-ES" sz="2800" b="1" dirty="0"/>
              <a:t>Descubrimiento de especies</a:t>
            </a:r>
          </a:p>
        </p:txBody>
      </p:sp>
      <p:grpSp>
        <p:nvGrpSpPr>
          <p:cNvPr id="2" name="46 Grupo"/>
          <p:cNvGrpSpPr/>
          <p:nvPr/>
        </p:nvGrpSpPr>
        <p:grpSpPr>
          <a:xfrm>
            <a:off x="1259632" y="2204864"/>
            <a:ext cx="2880320" cy="432048"/>
            <a:chOff x="0" y="2243288"/>
            <a:chExt cx="2592288" cy="1067462"/>
          </a:xfrm>
        </p:grpSpPr>
        <p:sp>
          <p:nvSpPr>
            <p:cNvPr id="11" name="10 Rectángulo redondeado"/>
            <p:cNvSpPr/>
            <p:nvPr/>
          </p:nvSpPr>
          <p:spPr>
            <a:xfrm>
              <a:off x="0" y="2243288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52109" y="2295397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Delimitación con GMYC</a:t>
              </a:r>
            </a:p>
          </p:txBody>
        </p:sp>
      </p:grp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2246045"/>
            <a:ext cx="4671542" cy="3853228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3262124"/>
            <a:ext cx="4672466" cy="3335228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2" name="CuadroTexto 6"/>
          <p:cNvSpPr txBox="1"/>
          <p:nvPr/>
        </p:nvSpPr>
        <p:spPr>
          <a:xfrm>
            <a:off x="251520" y="2852936"/>
            <a:ext cx="40324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Número de entidades depende del tipo de umbral: 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914400" lvl="1" indent="-457200">
              <a:buClr>
                <a:schemeClr val="accent4"/>
              </a:buClr>
              <a:buFont typeface="+mj-lt"/>
              <a:buAutoNum type="arabicParenR"/>
            </a:pPr>
            <a:r>
              <a:rPr lang="es-ES" sz="2000" u="sng" dirty="0"/>
              <a:t>Único</a:t>
            </a:r>
            <a:r>
              <a:rPr lang="es-ES" sz="2000" dirty="0"/>
              <a:t>: 67 entidades</a:t>
            </a:r>
          </a:p>
          <a:p>
            <a:pPr marL="914400" lvl="1" indent="-457200">
              <a:buClr>
                <a:schemeClr val="accent4"/>
              </a:buClr>
              <a:buFont typeface="+mj-lt"/>
              <a:buAutoNum type="arabicParenR"/>
            </a:pPr>
            <a:r>
              <a:rPr lang="es-ES" sz="2000" u="sng" dirty="0"/>
              <a:t>Múltiple</a:t>
            </a:r>
            <a:r>
              <a:rPr lang="es-ES" sz="2000" dirty="0"/>
              <a:t>: 188 entidades</a:t>
            </a:r>
          </a:p>
        </p:txBody>
      </p:sp>
      <p:sp>
        <p:nvSpPr>
          <p:cNvPr id="14" name="CuadroTexto 6"/>
          <p:cNvSpPr txBox="1"/>
          <p:nvPr/>
        </p:nvSpPr>
        <p:spPr>
          <a:xfrm>
            <a:off x="251520" y="5117122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Muchas de las especies presentan </a:t>
            </a:r>
            <a:r>
              <a:rPr lang="es-ES" sz="2000" b="1" dirty="0"/>
              <a:t>más de una entidad</a:t>
            </a:r>
            <a:r>
              <a:rPr lang="es-ES" sz="2000" dirty="0"/>
              <a:t>!</a:t>
            </a:r>
          </a:p>
        </p:txBody>
      </p:sp>
      <p:cxnSp>
        <p:nvCxnSpPr>
          <p:cNvPr id="15" name="88 Conector recto"/>
          <p:cNvCxnSpPr/>
          <p:nvPr/>
        </p:nvCxnSpPr>
        <p:spPr>
          <a:xfrm>
            <a:off x="1691680" y="4725144"/>
            <a:ext cx="288032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88 Conector recto"/>
          <p:cNvCxnSpPr/>
          <p:nvPr/>
        </p:nvCxnSpPr>
        <p:spPr>
          <a:xfrm>
            <a:off x="1691680" y="4365104"/>
            <a:ext cx="0" cy="36004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2051720" y="4428401"/>
            <a:ext cx="1728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600" i="1" dirty="0"/>
              <a:t>Menor precisión taxonómica</a:t>
            </a:r>
            <a:endParaRPr lang="es-ES" sz="1600" dirty="0"/>
          </a:p>
        </p:txBody>
      </p:sp>
      <p:sp>
        <p:nvSpPr>
          <p:cNvPr id="17" name="16 Elipse"/>
          <p:cNvSpPr/>
          <p:nvPr/>
        </p:nvSpPr>
        <p:spPr>
          <a:xfrm>
            <a:off x="8446784" y="4464408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Elipse"/>
          <p:cNvSpPr/>
          <p:nvPr/>
        </p:nvSpPr>
        <p:spPr>
          <a:xfrm>
            <a:off x="8446784" y="5184488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Elipse"/>
          <p:cNvSpPr/>
          <p:nvPr/>
        </p:nvSpPr>
        <p:spPr>
          <a:xfrm>
            <a:off x="8443016" y="5887152"/>
            <a:ext cx="504056" cy="593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Elipse"/>
          <p:cNvSpPr/>
          <p:nvPr/>
        </p:nvSpPr>
        <p:spPr>
          <a:xfrm>
            <a:off x="8449056" y="4028592"/>
            <a:ext cx="504056" cy="247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41 Abrir llave"/>
          <p:cNvSpPr/>
          <p:nvPr/>
        </p:nvSpPr>
        <p:spPr>
          <a:xfrm>
            <a:off x="6228184" y="2132856"/>
            <a:ext cx="288032" cy="1512168"/>
          </a:xfrm>
          <a:prstGeom prst="leftBrace">
            <a:avLst>
              <a:gd name="adj1" fmla="val 8333"/>
              <a:gd name="adj2" fmla="val 31523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1" name="Picture 3" descr="C:\Users\Pyly\Dropbox\Salvador Carranza 18-07-2011\18a copi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1578" y="2636912"/>
            <a:ext cx="2143803" cy="1118303"/>
          </a:xfrm>
          <a:prstGeom prst="rect">
            <a:avLst/>
          </a:prstGeom>
          <a:noFill/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Discusión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3"/>
              </a:buClr>
              <a:buFont typeface="+mj-lt"/>
              <a:buAutoNum type="alphaLcPeriod"/>
            </a:pPr>
            <a:r>
              <a:rPr lang="es-ES" sz="2800" b="1" dirty="0"/>
              <a:t>Variabilidad genética en los reptiles de Socotra</a:t>
            </a:r>
          </a:p>
        </p:txBody>
      </p:sp>
      <p:cxnSp>
        <p:nvCxnSpPr>
          <p:cNvPr id="14" name="84 Conector recto"/>
          <p:cNvCxnSpPr/>
          <p:nvPr/>
        </p:nvCxnSpPr>
        <p:spPr>
          <a:xfrm flipV="1">
            <a:off x="3347864" y="2551050"/>
            <a:ext cx="498127" cy="51791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84 Conector recto"/>
          <p:cNvCxnSpPr/>
          <p:nvPr/>
        </p:nvCxnSpPr>
        <p:spPr>
          <a:xfrm>
            <a:off x="3347864" y="3429000"/>
            <a:ext cx="504056" cy="49812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28 Grupo"/>
          <p:cNvGrpSpPr/>
          <p:nvPr/>
        </p:nvGrpSpPr>
        <p:grpSpPr>
          <a:xfrm>
            <a:off x="3851920" y="2310698"/>
            <a:ext cx="1800200" cy="491398"/>
            <a:chOff x="0" y="1122452"/>
            <a:chExt cx="2592288" cy="1067462"/>
          </a:xfrm>
          <a:solidFill>
            <a:srgbClr val="FF0000"/>
          </a:solidFill>
        </p:grpSpPr>
        <p:sp>
          <p:nvSpPr>
            <p:cNvPr id="30" name="29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30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Intraespecífica</a:t>
              </a:r>
            </a:p>
          </p:txBody>
        </p:sp>
      </p:grpSp>
      <p:grpSp>
        <p:nvGrpSpPr>
          <p:cNvPr id="32" name="31 Grupo"/>
          <p:cNvGrpSpPr/>
          <p:nvPr/>
        </p:nvGrpSpPr>
        <p:grpSpPr>
          <a:xfrm>
            <a:off x="3851920" y="3750857"/>
            <a:ext cx="1800200" cy="491398"/>
            <a:chOff x="0" y="1122452"/>
            <a:chExt cx="2592288" cy="1067462"/>
          </a:xfrm>
          <a:solidFill>
            <a:srgbClr val="0070C0"/>
          </a:solidFill>
        </p:grpSpPr>
        <p:sp>
          <p:nvSpPr>
            <p:cNvPr id="33" name="32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33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Interespecífica</a:t>
              </a:r>
            </a:p>
          </p:txBody>
        </p:sp>
      </p:grpSp>
      <p:sp>
        <p:nvSpPr>
          <p:cNvPr id="36" name="35 Flecha derecha"/>
          <p:cNvSpPr/>
          <p:nvPr/>
        </p:nvSpPr>
        <p:spPr>
          <a:xfrm rot="16200000">
            <a:off x="5626596" y="2408230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Flecha derecha"/>
          <p:cNvSpPr/>
          <p:nvPr/>
        </p:nvSpPr>
        <p:spPr>
          <a:xfrm rot="5400000">
            <a:off x="5626596" y="3848389"/>
            <a:ext cx="504056" cy="308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CuadroTexto 6"/>
          <p:cNvSpPr txBox="1"/>
          <p:nvPr/>
        </p:nvSpPr>
        <p:spPr>
          <a:xfrm>
            <a:off x="5940152" y="1556792"/>
            <a:ext cx="3203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</a:pPr>
            <a:r>
              <a:rPr lang="es-ES" sz="2000" dirty="0"/>
              <a:t>	</a:t>
            </a:r>
          </a:p>
          <a:p>
            <a:pPr marL="342900" indent="-342900">
              <a:buClr>
                <a:srgbClr val="00B050"/>
              </a:buClr>
            </a:pPr>
            <a:r>
              <a:rPr lang="es-ES" sz="2000" dirty="0"/>
              <a:t>	</a:t>
            </a:r>
          </a:p>
          <a:p>
            <a:pPr marL="914400" lvl="1" indent="-457200">
              <a:buClr>
                <a:srgbClr val="00B050"/>
              </a:buClr>
            </a:pPr>
            <a:r>
              <a:rPr lang="es-ES" dirty="0">
                <a:solidFill>
                  <a:srgbClr val="00B050"/>
                </a:solidFill>
              </a:rPr>
              <a:t>a) </a:t>
            </a:r>
            <a:r>
              <a:rPr lang="es-ES" dirty="0"/>
              <a:t>COI puede diferir</a:t>
            </a:r>
          </a:p>
          <a:p>
            <a:pPr marL="800100" lvl="1" indent="-342900">
              <a:buClr>
                <a:srgbClr val="00B050"/>
              </a:buClr>
            </a:pPr>
            <a:r>
              <a:rPr lang="es-ES" dirty="0"/>
              <a:t>sustancialmente entre</a:t>
            </a:r>
          </a:p>
          <a:p>
            <a:pPr marL="800100" lvl="1" indent="-342900">
              <a:buClr>
                <a:srgbClr val="00B050"/>
              </a:buClr>
            </a:pPr>
            <a:r>
              <a:rPr lang="es-ES" dirty="0"/>
              <a:t>individuos de una especie.</a:t>
            </a:r>
          </a:p>
          <a:p>
            <a:pPr marL="800100" lvl="1" indent="-342900">
              <a:buClr>
                <a:srgbClr val="00B050"/>
              </a:buClr>
            </a:pPr>
            <a:endParaRPr lang="es-ES" sz="1600" dirty="0"/>
          </a:p>
          <a:p>
            <a:pPr marL="914400" lvl="1" indent="-457200">
              <a:buClr>
                <a:srgbClr val="00B050"/>
              </a:buClr>
            </a:pPr>
            <a:r>
              <a:rPr lang="es-ES" dirty="0">
                <a:solidFill>
                  <a:srgbClr val="00B050"/>
                </a:solidFill>
              </a:rPr>
              <a:t>b) </a:t>
            </a:r>
            <a:r>
              <a:rPr lang="es-ES" dirty="0"/>
              <a:t>Diversidad críptica</a:t>
            </a:r>
          </a:p>
        </p:txBody>
      </p:sp>
      <p:pic>
        <p:nvPicPr>
          <p:cNvPr id="2050" name="Picture 2" descr="C:\Users\Pyly\Dropbox\Salvador Carranza 18-07-2011\21a copiar copi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347862">
            <a:off x="3792125" y="2829832"/>
            <a:ext cx="685751" cy="358500"/>
          </a:xfrm>
          <a:prstGeom prst="rect">
            <a:avLst/>
          </a:prstGeom>
          <a:noFill/>
        </p:spPr>
      </p:pic>
      <p:pic>
        <p:nvPicPr>
          <p:cNvPr id="2052" name="Picture 4" descr="C:\Users\Pyly\Dropbox\Salvador Carranza 18-07-2011\11a copi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9903485">
            <a:off x="5350751" y="3055439"/>
            <a:ext cx="1118890" cy="574893"/>
          </a:xfrm>
          <a:prstGeom prst="rect">
            <a:avLst/>
          </a:prstGeom>
          <a:noFill/>
        </p:spPr>
      </p:pic>
      <p:pic>
        <p:nvPicPr>
          <p:cNvPr id="66" name="Picture 2" descr="C:\Users\Pyly\Dropbox\Salvador Carranza 18-07-2011\21a copiar copi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54631">
            <a:off x="4101047" y="4289268"/>
            <a:ext cx="685751" cy="358500"/>
          </a:xfrm>
          <a:prstGeom prst="rect">
            <a:avLst/>
          </a:prstGeom>
          <a:noFill/>
        </p:spPr>
      </p:pic>
      <p:pic>
        <p:nvPicPr>
          <p:cNvPr id="2053" name="Picture 5" descr="C:\Users\Pyly\Dropbox\Salvador Carranza 18-07-2011\20a copi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0643500">
            <a:off x="4541943" y="4308793"/>
            <a:ext cx="987604" cy="506487"/>
          </a:xfrm>
          <a:prstGeom prst="rect">
            <a:avLst/>
          </a:prstGeom>
          <a:noFill/>
        </p:spPr>
      </p:pic>
      <p:cxnSp>
        <p:nvCxnSpPr>
          <p:cNvPr id="69" name="68 Conector recto de flecha"/>
          <p:cNvCxnSpPr/>
          <p:nvPr/>
        </p:nvCxnSpPr>
        <p:spPr>
          <a:xfrm>
            <a:off x="7485139" y="3645024"/>
            <a:ext cx="0" cy="9360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Rectángulo"/>
          <p:cNvSpPr/>
          <p:nvPr/>
        </p:nvSpPr>
        <p:spPr>
          <a:xfrm>
            <a:off x="6444208" y="4653136"/>
            <a:ext cx="2088232" cy="132343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1600" i="1" dirty="0"/>
              <a:t>La ausencia de un barcoding gap global no compromete el éxito de identificación del DNA barcoding   </a:t>
            </a:r>
          </a:p>
        </p:txBody>
      </p:sp>
      <p:grpSp>
        <p:nvGrpSpPr>
          <p:cNvPr id="74" name="73 Grupo"/>
          <p:cNvGrpSpPr/>
          <p:nvPr/>
        </p:nvGrpSpPr>
        <p:grpSpPr>
          <a:xfrm>
            <a:off x="827584" y="4809810"/>
            <a:ext cx="2592288" cy="1067462"/>
            <a:chOff x="0" y="1617"/>
            <a:chExt cx="2592288" cy="1067462"/>
          </a:xfrm>
          <a:solidFill>
            <a:srgbClr val="00B050"/>
          </a:solidFill>
        </p:grpSpPr>
        <p:sp>
          <p:nvSpPr>
            <p:cNvPr id="75" name="74 Rectángulo redondeado"/>
            <p:cNvSpPr/>
            <p:nvPr/>
          </p:nvSpPr>
          <p:spPr>
            <a:xfrm>
              <a:off x="0" y="1617"/>
              <a:ext cx="2592288" cy="106746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75 Rectángulo"/>
            <p:cNvSpPr/>
            <p:nvPr/>
          </p:nvSpPr>
          <p:spPr>
            <a:xfrm>
              <a:off x="52109" y="53726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“</a:t>
              </a:r>
              <a:r>
                <a:rPr lang="es-ES" sz="2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ocal” </a:t>
              </a:r>
              <a:r>
                <a:rPr lang="es-ES" sz="2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arcoding gap</a:t>
              </a:r>
            </a:p>
          </p:txBody>
        </p:sp>
      </p:grpSp>
      <p:cxnSp>
        <p:nvCxnSpPr>
          <p:cNvPr id="80" name="79 Conector recto de flecha"/>
          <p:cNvCxnSpPr/>
          <p:nvPr/>
        </p:nvCxnSpPr>
        <p:spPr>
          <a:xfrm flipH="1">
            <a:off x="3419872" y="5373216"/>
            <a:ext cx="299821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91 Rectángulo"/>
          <p:cNvSpPr/>
          <p:nvPr/>
        </p:nvSpPr>
        <p:spPr>
          <a:xfrm>
            <a:off x="3419872" y="5373216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En 29 de 31 especies</a:t>
            </a:r>
          </a:p>
        </p:txBody>
      </p:sp>
      <p:grpSp>
        <p:nvGrpSpPr>
          <p:cNvPr id="4" name="3 Grupo"/>
          <p:cNvGrpSpPr/>
          <p:nvPr/>
        </p:nvGrpSpPr>
        <p:grpSpPr>
          <a:xfrm>
            <a:off x="827584" y="2670737"/>
            <a:ext cx="2592288" cy="1067462"/>
            <a:chOff x="0" y="1617"/>
            <a:chExt cx="2592288" cy="1067462"/>
          </a:xfrm>
          <a:solidFill>
            <a:srgbClr val="00B050"/>
          </a:solidFill>
        </p:grpSpPr>
        <p:sp>
          <p:nvSpPr>
            <p:cNvPr id="6" name="5 Rectángulo redondeado"/>
            <p:cNvSpPr/>
            <p:nvPr/>
          </p:nvSpPr>
          <p:spPr>
            <a:xfrm>
              <a:off x="0" y="1617"/>
              <a:ext cx="2592288" cy="106746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6 Rectángulo"/>
            <p:cNvSpPr/>
            <p:nvPr/>
          </p:nvSpPr>
          <p:spPr>
            <a:xfrm>
              <a:off x="52109" y="53726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 “global” barcoding 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6" grpId="0" animBg="1"/>
      <p:bldP spid="37" grpId="0" animBg="1"/>
      <p:bldP spid="49" grpId="0"/>
      <p:bldP spid="73" grpId="0" animBg="1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Discusión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5"/>
              </a:buClr>
              <a:buFont typeface="+mj-lt"/>
              <a:buAutoNum type="alphaLcPeriod" startAt="2"/>
            </a:pPr>
            <a:r>
              <a:rPr lang="es-ES" sz="2800" b="1" dirty="0"/>
              <a:t>Éxito de identificación del DNA barcoding</a:t>
            </a:r>
          </a:p>
        </p:txBody>
      </p:sp>
      <p:cxnSp>
        <p:nvCxnSpPr>
          <p:cNvPr id="31" name="84 Conector recto"/>
          <p:cNvCxnSpPr/>
          <p:nvPr/>
        </p:nvCxnSpPr>
        <p:spPr>
          <a:xfrm flipV="1">
            <a:off x="3347864" y="2551050"/>
            <a:ext cx="498127" cy="517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84 Conector recto"/>
          <p:cNvCxnSpPr/>
          <p:nvPr/>
        </p:nvCxnSpPr>
        <p:spPr>
          <a:xfrm>
            <a:off x="3347864" y="3429000"/>
            <a:ext cx="504056" cy="49812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84 Conector recto"/>
          <p:cNvCxnSpPr/>
          <p:nvPr/>
        </p:nvCxnSpPr>
        <p:spPr>
          <a:xfrm flipV="1">
            <a:off x="3275857" y="3205164"/>
            <a:ext cx="574430" cy="781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Rectángulo"/>
          <p:cNvSpPr/>
          <p:nvPr/>
        </p:nvSpPr>
        <p:spPr>
          <a:xfrm>
            <a:off x="3851920" y="2348880"/>
            <a:ext cx="72008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BM</a:t>
            </a:r>
          </a:p>
        </p:txBody>
      </p:sp>
      <p:sp>
        <p:nvSpPr>
          <p:cNvPr id="36" name="35 Rectángulo"/>
          <p:cNvSpPr/>
          <p:nvPr/>
        </p:nvSpPr>
        <p:spPr>
          <a:xfrm>
            <a:off x="3851920" y="3016190"/>
            <a:ext cx="72008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BCM</a:t>
            </a:r>
          </a:p>
        </p:txBody>
      </p:sp>
      <p:sp>
        <p:nvSpPr>
          <p:cNvPr id="37" name="36 Rectángulo"/>
          <p:cNvSpPr/>
          <p:nvPr/>
        </p:nvSpPr>
        <p:spPr>
          <a:xfrm>
            <a:off x="3851920" y="3717032"/>
            <a:ext cx="72008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ASB</a:t>
            </a:r>
          </a:p>
        </p:txBody>
      </p:sp>
      <p:cxnSp>
        <p:nvCxnSpPr>
          <p:cNvPr id="38" name="84 Conector recto"/>
          <p:cNvCxnSpPr/>
          <p:nvPr/>
        </p:nvCxnSpPr>
        <p:spPr>
          <a:xfrm flipV="1">
            <a:off x="3347864" y="4888643"/>
            <a:ext cx="498127" cy="51791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84 Conector recto"/>
          <p:cNvCxnSpPr/>
          <p:nvPr/>
        </p:nvCxnSpPr>
        <p:spPr>
          <a:xfrm>
            <a:off x="3347864" y="5267871"/>
            <a:ext cx="504056" cy="49812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39 Rectángulo"/>
          <p:cNvSpPr/>
          <p:nvPr/>
        </p:nvSpPr>
        <p:spPr>
          <a:xfrm>
            <a:off x="3851920" y="4653136"/>
            <a:ext cx="20162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Criterio </a:t>
            </a:r>
            <a:r>
              <a:rPr lang="es-ES" sz="2000" dirty="0" err="1"/>
              <a:t>Hebert</a:t>
            </a:r>
            <a:endParaRPr lang="es-ES" sz="2000" dirty="0"/>
          </a:p>
        </p:txBody>
      </p:sp>
      <p:sp>
        <p:nvSpPr>
          <p:cNvPr id="41" name="40 Rectángulo"/>
          <p:cNvSpPr/>
          <p:nvPr/>
        </p:nvSpPr>
        <p:spPr>
          <a:xfrm>
            <a:off x="3851920" y="5589240"/>
            <a:ext cx="20162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Criterio </a:t>
            </a:r>
            <a:r>
              <a:rPr lang="es-ES" sz="2000" dirty="0" err="1"/>
              <a:t>Meier</a:t>
            </a:r>
            <a:endParaRPr lang="es-ES" sz="2000" dirty="0"/>
          </a:p>
        </p:txBody>
      </p:sp>
      <p:pic>
        <p:nvPicPr>
          <p:cNvPr id="6148" name="Picture 4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448" y="2276872"/>
            <a:ext cx="475770" cy="407497"/>
          </a:xfrm>
          <a:prstGeom prst="rect">
            <a:avLst/>
          </a:prstGeom>
          <a:noFill/>
        </p:spPr>
      </p:pic>
      <p:pic>
        <p:nvPicPr>
          <p:cNvPr id="43" name="Picture 4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4966" y="2949495"/>
            <a:ext cx="475770" cy="407497"/>
          </a:xfrm>
          <a:prstGeom prst="rect">
            <a:avLst/>
          </a:prstGeom>
          <a:noFill/>
        </p:spPr>
      </p:pic>
      <p:pic>
        <p:nvPicPr>
          <p:cNvPr id="44" name="Picture 4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3778" y="5517232"/>
            <a:ext cx="475770" cy="407497"/>
          </a:xfrm>
          <a:prstGeom prst="rect">
            <a:avLst/>
          </a:prstGeom>
          <a:noFill/>
        </p:spPr>
      </p:pic>
      <p:pic>
        <p:nvPicPr>
          <p:cNvPr id="45" name="Picture 4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C0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 rot="10959358">
            <a:off x="5275966" y="3778637"/>
            <a:ext cx="475770" cy="407497"/>
          </a:xfrm>
          <a:prstGeom prst="rect">
            <a:avLst/>
          </a:prstGeom>
          <a:noFill/>
        </p:spPr>
      </p:pic>
      <p:pic>
        <p:nvPicPr>
          <p:cNvPr id="46" name="Picture 4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C0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 rot="10959358">
            <a:off x="6334778" y="4714741"/>
            <a:ext cx="475770" cy="407497"/>
          </a:xfrm>
          <a:prstGeom prst="rect">
            <a:avLst/>
          </a:prstGeom>
          <a:noFill/>
        </p:spPr>
      </p:pic>
      <p:sp>
        <p:nvSpPr>
          <p:cNvPr id="47" name="46 Rectángulo"/>
          <p:cNvSpPr/>
          <p:nvPr/>
        </p:nvSpPr>
        <p:spPr>
          <a:xfrm>
            <a:off x="4572000" y="2388443"/>
            <a:ext cx="720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99%</a:t>
            </a:r>
          </a:p>
        </p:txBody>
      </p:sp>
      <p:sp>
        <p:nvSpPr>
          <p:cNvPr id="48" name="47 Rectángulo"/>
          <p:cNvSpPr/>
          <p:nvPr/>
        </p:nvSpPr>
        <p:spPr>
          <a:xfrm>
            <a:off x="4572000" y="3086531"/>
            <a:ext cx="936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94-99%</a:t>
            </a:r>
          </a:p>
        </p:txBody>
      </p:sp>
      <p:sp>
        <p:nvSpPr>
          <p:cNvPr id="49" name="48 Rectángulo"/>
          <p:cNvSpPr/>
          <p:nvPr/>
        </p:nvSpPr>
        <p:spPr>
          <a:xfrm>
            <a:off x="4572000" y="3772703"/>
            <a:ext cx="936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68-71%</a:t>
            </a:r>
          </a:p>
        </p:txBody>
      </p:sp>
      <p:sp>
        <p:nvSpPr>
          <p:cNvPr id="50" name="49 Rectángulo"/>
          <p:cNvSpPr/>
          <p:nvPr/>
        </p:nvSpPr>
        <p:spPr>
          <a:xfrm>
            <a:off x="5868144" y="4713907"/>
            <a:ext cx="936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75%</a:t>
            </a:r>
          </a:p>
        </p:txBody>
      </p:sp>
      <p:sp>
        <p:nvSpPr>
          <p:cNvPr id="51" name="50 Rectángulo"/>
          <p:cNvSpPr/>
          <p:nvPr/>
        </p:nvSpPr>
        <p:spPr>
          <a:xfrm>
            <a:off x="5868144" y="5662711"/>
            <a:ext cx="936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96%</a:t>
            </a:r>
          </a:p>
        </p:txBody>
      </p:sp>
      <p:cxnSp>
        <p:nvCxnSpPr>
          <p:cNvPr id="52" name="84 Conector recto"/>
          <p:cNvCxnSpPr/>
          <p:nvPr/>
        </p:nvCxnSpPr>
        <p:spPr>
          <a:xfrm flipV="1">
            <a:off x="5796136" y="2780928"/>
            <a:ext cx="288032" cy="22987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53 Rectángulo"/>
          <p:cNvSpPr/>
          <p:nvPr/>
        </p:nvSpPr>
        <p:spPr>
          <a:xfrm>
            <a:off x="6084168" y="2204864"/>
            <a:ext cx="259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/>
              <a:t>El éxito es alto incluso cuando se aplica el umbral genérico del 1%</a:t>
            </a:r>
          </a:p>
        </p:txBody>
      </p:sp>
      <p:cxnSp>
        <p:nvCxnSpPr>
          <p:cNvPr id="55" name="84 Conector recto"/>
          <p:cNvCxnSpPr/>
          <p:nvPr/>
        </p:nvCxnSpPr>
        <p:spPr>
          <a:xfrm flipV="1">
            <a:off x="6588224" y="4077072"/>
            <a:ext cx="216024" cy="550664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84 Conector recto"/>
          <p:cNvCxnSpPr>
            <a:endCxn id="61" idx="1"/>
          </p:cNvCxnSpPr>
          <p:nvPr/>
        </p:nvCxnSpPr>
        <p:spPr>
          <a:xfrm flipV="1">
            <a:off x="5846936" y="3753907"/>
            <a:ext cx="550664" cy="129379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60 Rectángulo"/>
          <p:cNvSpPr/>
          <p:nvPr/>
        </p:nvSpPr>
        <p:spPr>
          <a:xfrm>
            <a:off x="6397600" y="3430741"/>
            <a:ext cx="208823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i="1" dirty="0"/>
              <a:t>Son métodos que requieren monofília</a:t>
            </a:r>
          </a:p>
        </p:txBody>
      </p:sp>
      <p:cxnSp>
        <p:nvCxnSpPr>
          <p:cNvPr id="64" name="63 Conector recto de flecha"/>
          <p:cNvCxnSpPr/>
          <p:nvPr/>
        </p:nvCxnSpPr>
        <p:spPr>
          <a:xfrm>
            <a:off x="7668344" y="4077072"/>
            <a:ext cx="0" cy="5400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64 Rectángulo"/>
          <p:cNvSpPr/>
          <p:nvPr/>
        </p:nvSpPr>
        <p:spPr>
          <a:xfrm>
            <a:off x="7020272" y="4604077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/>
              <a:t>Irreal en linajes mitocondriales</a:t>
            </a:r>
          </a:p>
        </p:txBody>
      </p:sp>
      <p:sp>
        <p:nvSpPr>
          <p:cNvPr id="66" name="65 Rectángulo"/>
          <p:cNvSpPr/>
          <p:nvPr/>
        </p:nvSpPr>
        <p:spPr>
          <a:xfrm>
            <a:off x="6984776" y="5877272"/>
            <a:ext cx="1043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i="1" dirty="0"/>
              <a:t>Pristurus </a:t>
            </a:r>
          </a:p>
          <a:p>
            <a:pPr lvl="0"/>
            <a:r>
              <a:rPr lang="es-ES" sz="1400" i="1" dirty="0"/>
              <a:t>sokotranus</a:t>
            </a:r>
          </a:p>
        </p:txBody>
      </p:sp>
      <p:pic>
        <p:nvPicPr>
          <p:cNvPr id="68" name="Picture 2" descr="C:\Users\Pyly\Dropbox\Salvador Carranza 18-07-2011\21a copiar copi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54631">
            <a:off x="7031540" y="5380284"/>
            <a:ext cx="824692" cy="431136"/>
          </a:xfrm>
          <a:prstGeom prst="rect">
            <a:avLst/>
          </a:prstGeom>
          <a:noFill/>
        </p:spPr>
      </p:pic>
      <p:pic>
        <p:nvPicPr>
          <p:cNvPr id="69" name="Picture 5" descr="C:\Users\Pyly\Dropbox\Salvador Carranza 18-07-2011\20a copi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643500">
            <a:off x="7792799" y="5283466"/>
            <a:ext cx="1183121" cy="606757"/>
          </a:xfrm>
          <a:prstGeom prst="rect">
            <a:avLst/>
          </a:prstGeom>
          <a:noFill/>
        </p:spPr>
      </p:pic>
      <p:cxnSp>
        <p:nvCxnSpPr>
          <p:cNvPr id="70" name="69 Conector recto de flecha"/>
          <p:cNvCxnSpPr/>
          <p:nvPr/>
        </p:nvCxnSpPr>
        <p:spPr>
          <a:xfrm>
            <a:off x="7804231" y="5492696"/>
            <a:ext cx="360040" cy="0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Rectángulo"/>
          <p:cNvSpPr/>
          <p:nvPr/>
        </p:nvSpPr>
        <p:spPr>
          <a:xfrm>
            <a:off x="7956376" y="5877272"/>
            <a:ext cx="1043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i="1" dirty="0"/>
              <a:t>Pristurus </a:t>
            </a:r>
          </a:p>
          <a:p>
            <a:pPr lvl="0"/>
            <a:r>
              <a:rPr lang="es-ES" sz="1400" i="1" dirty="0"/>
              <a:t>samhaensis</a:t>
            </a:r>
          </a:p>
        </p:txBody>
      </p:sp>
      <p:grpSp>
        <p:nvGrpSpPr>
          <p:cNvPr id="17" name="16 Grupo"/>
          <p:cNvGrpSpPr/>
          <p:nvPr/>
        </p:nvGrpSpPr>
        <p:grpSpPr>
          <a:xfrm>
            <a:off x="827584" y="2670253"/>
            <a:ext cx="2592288" cy="1067462"/>
            <a:chOff x="0" y="1122452"/>
            <a:chExt cx="2592288" cy="1067462"/>
          </a:xfrm>
        </p:grpSpPr>
        <p:sp>
          <p:nvSpPr>
            <p:cNvPr id="18" name="17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18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Basada en distancias</a:t>
              </a:r>
            </a:p>
          </p:txBody>
        </p:sp>
      </p:grpSp>
      <p:grpSp>
        <p:nvGrpSpPr>
          <p:cNvPr id="26" name="25 Grupo"/>
          <p:cNvGrpSpPr/>
          <p:nvPr/>
        </p:nvGrpSpPr>
        <p:grpSpPr>
          <a:xfrm>
            <a:off x="827584" y="4812392"/>
            <a:ext cx="2592288" cy="1067462"/>
            <a:chOff x="0" y="1122452"/>
            <a:chExt cx="2592288" cy="1067462"/>
          </a:xfrm>
        </p:grpSpPr>
        <p:sp>
          <p:nvSpPr>
            <p:cNvPr id="27" name="26 Rectángulo redondeado"/>
            <p:cNvSpPr/>
            <p:nvPr/>
          </p:nvSpPr>
          <p:spPr>
            <a:xfrm>
              <a:off x="0" y="1122452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27 Rectángulo"/>
            <p:cNvSpPr/>
            <p:nvPr/>
          </p:nvSpPr>
          <p:spPr>
            <a:xfrm>
              <a:off x="52109" y="1174561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Basada en árboles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40" grpId="0" animBg="1"/>
      <p:bldP spid="41" grpId="0" animBg="1"/>
      <p:bldP spid="47" grpId="0"/>
      <p:bldP spid="48" grpId="0"/>
      <p:bldP spid="49" grpId="0"/>
      <p:bldP spid="50" grpId="0"/>
      <p:bldP spid="51" grpId="0"/>
      <p:bldP spid="54" grpId="0"/>
      <p:bldP spid="61" grpId="0" animBg="1"/>
      <p:bldP spid="65" grpId="0"/>
      <p:bldP spid="66" grpId="0"/>
      <p:bldP spid="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76 Abrir corchete"/>
          <p:cNvSpPr/>
          <p:nvPr/>
        </p:nvSpPr>
        <p:spPr>
          <a:xfrm flipH="1">
            <a:off x="4860032" y="2276872"/>
            <a:ext cx="144016" cy="1944216"/>
          </a:xfrm>
          <a:prstGeom prst="lef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Discusión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7"/>
          <p:cNvSpPr txBox="1"/>
          <p:nvPr/>
        </p:nvSpPr>
        <p:spPr>
          <a:xfrm>
            <a:off x="660400" y="1417638"/>
            <a:ext cx="848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4"/>
              </a:buClr>
              <a:buFont typeface="+mj-lt"/>
              <a:buAutoNum type="alphaLcPeriod" startAt="3"/>
            </a:pPr>
            <a:r>
              <a:rPr lang="es-ES" sz="2800" b="1" dirty="0"/>
              <a:t>Diversidad críptica en los reptiles de Socotra</a:t>
            </a:r>
          </a:p>
        </p:txBody>
      </p:sp>
      <p:cxnSp>
        <p:nvCxnSpPr>
          <p:cNvPr id="17" name="84 Conector recto"/>
          <p:cNvCxnSpPr/>
          <p:nvPr/>
        </p:nvCxnSpPr>
        <p:spPr>
          <a:xfrm flipV="1">
            <a:off x="3347864" y="2551050"/>
            <a:ext cx="498127" cy="51791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84 Conector recto"/>
          <p:cNvCxnSpPr/>
          <p:nvPr/>
        </p:nvCxnSpPr>
        <p:spPr>
          <a:xfrm>
            <a:off x="3347864" y="3429000"/>
            <a:ext cx="504056" cy="498127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84 Conector recto"/>
          <p:cNvCxnSpPr/>
          <p:nvPr/>
        </p:nvCxnSpPr>
        <p:spPr>
          <a:xfrm flipV="1">
            <a:off x="3275857" y="3205164"/>
            <a:ext cx="574430" cy="7812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46 Grupo"/>
          <p:cNvGrpSpPr/>
          <p:nvPr/>
        </p:nvGrpSpPr>
        <p:grpSpPr>
          <a:xfrm>
            <a:off x="827584" y="2668662"/>
            <a:ext cx="2592288" cy="1067462"/>
            <a:chOff x="0" y="2243288"/>
            <a:chExt cx="2592288" cy="1067462"/>
          </a:xfrm>
        </p:grpSpPr>
        <p:sp>
          <p:nvSpPr>
            <p:cNvPr id="15" name="14 Rectángulo redondeado"/>
            <p:cNvSpPr/>
            <p:nvPr/>
          </p:nvSpPr>
          <p:spPr>
            <a:xfrm>
              <a:off x="0" y="2243288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15 Rectángulo"/>
            <p:cNvSpPr/>
            <p:nvPr/>
          </p:nvSpPr>
          <p:spPr>
            <a:xfrm>
              <a:off x="52109" y="2295397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Delimitación  con distancias</a:t>
              </a:r>
            </a:p>
          </p:txBody>
        </p:sp>
      </p:grpSp>
      <p:grpSp>
        <p:nvGrpSpPr>
          <p:cNvPr id="11" name="46 Grupo"/>
          <p:cNvGrpSpPr/>
          <p:nvPr/>
        </p:nvGrpSpPr>
        <p:grpSpPr>
          <a:xfrm>
            <a:off x="827584" y="4812985"/>
            <a:ext cx="2592288" cy="1067462"/>
            <a:chOff x="0" y="2243288"/>
            <a:chExt cx="2592288" cy="1067462"/>
          </a:xfrm>
        </p:grpSpPr>
        <p:sp>
          <p:nvSpPr>
            <p:cNvPr id="12" name="11 Rectángulo redondeado"/>
            <p:cNvSpPr/>
            <p:nvPr/>
          </p:nvSpPr>
          <p:spPr>
            <a:xfrm>
              <a:off x="0" y="2243288"/>
              <a:ext cx="2592288" cy="10674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52109" y="2295397"/>
              <a:ext cx="2488070" cy="9632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Delimitación  GMYC*</a:t>
              </a:r>
            </a:p>
          </p:txBody>
        </p:sp>
      </p:grpSp>
      <p:sp>
        <p:nvSpPr>
          <p:cNvPr id="22" name="21 Rectángulo"/>
          <p:cNvSpPr/>
          <p:nvPr/>
        </p:nvSpPr>
        <p:spPr>
          <a:xfrm>
            <a:off x="3851920" y="2348880"/>
            <a:ext cx="7200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3%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3851920" y="3016190"/>
            <a:ext cx="7200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6%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3851920" y="3717032"/>
            <a:ext cx="7200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9%</a:t>
            </a:r>
          </a:p>
        </p:txBody>
      </p:sp>
      <p:sp>
        <p:nvSpPr>
          <p:cNvPr id="27" name="26 Rectángulo"/>
          <p:cNvSpPr/>
          <p:nvPr/>
        </p:nvSpPr>
        <p:spPr>
          <a:xfrm>
            <a:off x="4572000" y="2388443"/>
            <a:ext cx="720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52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4572000" y="3086531"/>
            <a:ext cx="936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41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4572000" y="3772703"/>
            <a:ext cx="936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36</a:t>
            </a:r>
          </a:p>
        </p:txBody>
      </p:sp>
      <p:cxnSp>
        <p:nvCxnSpPr>
          <p:cNvPr id="32" name="84 Conector recto"/>
          <p:cNvCxnSpPr/>
          <p:nvPr/>
        </p:nvCxnSpPr>
        <p:spPr>
          <a:xfrm flipV="1">
            <a:off x="3347863" y="4685509"/>
            <a:ext cx="498127" cy="51791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84 Conector recto"/>
          <p:cNvCxnSpPr/>
          <p:nvPr/>
        </p:nvCxnSpPr>
        <p:spPr>
          <a:xfrm>
            <a:off x="3347863" y="5563459"/>
            <a:ext cx="504056" cy="498127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84 Conector recto"/>
          <p:cNvCxnSpPr/>
          <p:nvPr/>
        </p:nvCxnSpPr>
        <p:spPr>
          <a:xfrm flipV="1">
            <a:off x="3275856" y="5339623"/>
            <a:ext cx="574430" cy="7812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Rectángulo"/>
          <p:cNvSpPr/>
          <p:nvPr/>
        </p:nvSpPr>
        <p:spPr>
          <a:xfrm>
            <a:off x="3851919" y="4483339"/>
            <a:ext cx="7200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A</a:t>
            </a:r>
          </a:p>
        </p:txBody>
      </p:sp>
      <p:sp>
        <p:nvSpPr>
          <p:cNvPr id="36" name="35 Rectángulo"/>
          <p:cNvSpPr/>
          <p:nvPr/>
        </p:nvSpPr>
        <p:spPr>
          <a:xfrm>
            <a:off x="3851919" y="5150649"/>
            <a:ext cx="7200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B</a:t>
            </a:r>
          </a:p>
        </p:txBody>
      </p:sp>
      <p:sp>
        <p:nvSpPr>
          <p:cNvPr id="37" name="36 Rectángulo"/>
          <p:cNvSpPr/>
          <p:nvPr/>
        </p:nvSpPr>
        <p:spPr>
          <a:xfrm>
            <a:off x="3851919" y="5851491"/>
            <a:ext cx="7200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000" dirty="0"/>
              <a:t>C</a:t>
            </a:r>
          </a:p>
        </p:txBody>
      </p:sp>
      <p:sp>
        <p:nvSpPr>
          <p:cNvPr id="38" name="37 Rectángulo"/>
          <p:cNvSpPr/>
          <p:nvPr/>
        </p:nvSpPr>
        <p:spPr>
          <a:xfrm>
            <a:off x="4572000" y="4536397"/>
            <a:ext cx="720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67</a:t>
            </a:r>
          </a:p>
        </p:txBody>
      </p:sp>
      <p:sp>
        <p:nvSpPr>
          <p:cNvPr id="39" name="38 Rectángulo"/>
          <p:cNvSpPr/>
          <p:nvPr/>
        </p:nvSpPr>
        <p:spPr>
          <a:xfrm>
            <a:off x="4572000" y="5234485"/>
            <a:ext cx="936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65</a:t>
            </a:r>
          </a:p>
        </p:txBody>
      </p:sp>
      <p:sp>
        <p:nvSpPr>
          <p:cNvPr id="40" name="39 Rectángulo"/>
          <p:cNvSpPr/>
          <p:nvPr/>
        </p:nvSpPr>
        <p:spPr>
          <a:xfrm>
            <a:off x="4572000" y="5920657"/>
            <a:ext cx="936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dirty="0"/>
              <a:t>56</a:t>
            </a:r>
          </a:p>
        </p:txBody>
      </p:sp>
      <p:sp>
        <p:nvSpPr>
          <p:cNvPr id="41" name="40 Rectángulo"/>
          <p:cNvSpPr/>
          <p:nvPr/>
        </p:nvSpPr>
        <p:spPr>
          <a:xfrm>
            <a:off x="899592" y="5877272"/>
            <a:ext cx="2376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200" dirty="0"/>
              <a:t>* Utilizando el umbral único con diferentes tipos de datasets   </a:t>
            </a:r>
          </a:p>
        </p:txBody>
      </p:sp>
      <p:sp>
        <p:nvSpPr>
          <p:cNvPr id="49" name="48 Rectángulo"/>
          <p:cNvSpPr/>
          <p:nvPr/>
        </p:nvSpPr>
        <p:spPr>
          <a:xfrm>
            <a:off x="5076056" y="2204864"/>
            <a:ext cx="38884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>
                <a:solidFill>
                  <a:schemeClr val="accent4"/>
                </a:solidFill>
              </a:rPr>
              <a:t>a) </a:t>
            </a:r>
            <a:r>
              <a:rPr lang="es-ES" dirty="0"/>
              <a:t>Arbitrariedad</a:t>
            </a:r>
          </a:p>
          <a:p>
            <a:pPr lvl="0"/>
            <a:endParaRPr lang="es-ES" sz="1000" dirty="0"/>
          </a:p>
          <a:p>
            <a:pPr lvl="0"/>
            <a:r>
              <a:rPr lang="es-ES" dirty="0">
                <a:solidFill>
                  <a:schemeClr val="accent4"/>
                </a:solidFill>
              </a:rPr>
              <a:t>b) </a:t>
            </a:r>
            <a:r>
              <a:rPr lang="es-ES" dirty="0"/>
              <a:t>Umbral fijado es lógicamente   </a:t>
            </a:r>
          </a:p>
          <a:p>
            <a:pPr lvl="0"/>
            <a:r>
              <a:rPr lang="es-ES" dirty="0"/>
              <a:t>     imposible de mantener.</a:t>
            </a:r>
          </a:p>
        </p:txBody>
      </p:sp>
      <p:sp>
        <p:nvSpPr>
          <p:cNvPr id="50" name="49 Triángulo isósceles"/>
          <p:cNvSpPr/>
          <p:nvPr/>
        </p:nvSpPr>
        <p:spPr>
          <a:xfrm>
            <a:off x="6156176" y="3573016"/>
            <a:ext cx="1512168" cy="1296144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52 Rectángulo"/>
          <p:cNvSpPr/>
          <p:nvPr/>
        </p:nvSpPr>
        <p:spPr>
          <a:xfrm>
            <a:off x="5905103" y="4653136"/>
            <a:ext cx="4236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b="1" dirty="0"/>
              <a:t>B</a:t>
            </a:r>
          </a:p>
        </p:txBody>
      </p:sp>
      <p:sp>
        <p:nvSpPr>
          <p:cNvPr id="54" name="53 Rectángulo"/>
          <p:cNvSpPr/>
          <p:nvPr/>
        </p:nvSpPr>
        <p:spPr>
          <a:xfrm>
            <a:off x="6770340" y="3303339"/>
            <a:ext cx="4236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b="1" dirty="0"/>
              <a:t>A</a:t>
            </a:r>
          </a:p>
        </p:txBody>
      </p:sp>
      <p:sp>
        <p:nvSpPr>
          <p:cNvPr id="55" name="54 Rectángulo"/>
          <p:cNvSpPr/>
          <p:nvPr/>
        </p:nvSpPr>
        <p:spPr>
          <a:xfrm>
            <a:off x="7648153" y="4653136"/>
            <a:ext cx="4236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b="1" dirty="0"/>
              <a:t>C</a:t>
            </a:r>
          </a:p>
        </p:txBody>
      </p:sp>
      <p:sp>
        <p:nvSpPr>
          <p:cNvPr id="56" name="55 Rectángulo"/>
          <p:cNvSpPr/>
          <p:nvPr/>
        </p:nvSpPr>
        <p:spPr>
          <a:xfrm>
            <a:off x="6112743" y="3933056"/>
            <a:ext cx="5760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200" dirty="0"/>
              <a:t>≤ 3%</a:t>
            </a:r>
          </a:p>
        </p:txBody>
      </p:sp>
      <p:sp>
        <p:nvSpPr>
          <p:cNvPr id="57" name="56 Rectángulo"/>
          <p:cNvSpPr/>
          <p:nvPr/>
        </p:nvSpPr>
        <p:spPr>
          <a:xfrm>
            <a:off x="6660232" y="4869160"/>
            <a:ext cx="5760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200" dirty="0"/>
              <a:t>≤ 3%</a:t>
            </a:r>
          </a:p>
        </p:txBody>
      </p:sp>
      <p:sp>
        <p:nvSpPr>
          <p:cNvPr id="58" name="57 Rectángulo"/>
          <p:cNvSpPr/>
          <p:nvPr/>
        </p:nvSpPr>
        <p:spPr>
          <a:xfrm>
            <a:off x="7236296" y="3933056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200" dirty="0"/>
              <a:t>3.92%</a:t>
            </a:r>
          </a:p>
        </p:txBody>
      </p:sp>
      <p:sp>
        <p:nvSpPr>
          <p:cNvPr id="59" name="58 Rectángulo"/>
          <p:cNvSpPr/>
          <p:nvPr/>
        </p:nvSpPr>
        <p:spPr>
          <a:xfrm>
            <a:off x="6660232" y="4221088"/>
            <a:ext cx="50405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dirty="0"/>
              <a:t>3%</a:t>
            </a:r>
          </a:p>
        </p:txBody>
      </p:sp>
      <p:sp>
        <p:nvSpPr>
          <p:cNvPr id="63" name="62 Rectángulo"/>
          <p:cNvSpPr/>
          <p:nvPr/>
        </p:nvSpPr>
        <p:spPr>
          <a:xfrm>
            <a:off x="5436096" y="5174948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/>
              <a:t>Muchas posibles especies crípticas!? </a:t>
            </a:r>
          </a:p>
        </p:txBody>
      </p:sp>
      <p:cxnSp>
        <p:nvCxnSpPr>
          <p:cNvPr id="64" name="63 Conector recto de flecha"/>
          <p:cNvCxnSpPr/>
          <p:nvPr/>
        </p:nvCxnSpPr>
        <p:spPr>
          <a:xfrm>
            <a:off x="5004048" y="5373216"/>
            <a:ext cx="36000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 de flecha"/>
          <p:cNvCxnSpPr/>
          <p:nvPr/>
        </p:nvCxnSpPr>
        <p:spPr>
          <a:xfrm>
            <a:off x="2123728" y="3789040"/>
            <a:ext cx="0" cy="93600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66 Rectángulo"/>
          <p:cNvSpPr/>
          <p:nvPr/>
        </p:nvSpPr>
        <p:spPr>
          <a:xfrm>
            <a:off x="539552" y="4088105"/>
            <a:ext cx="1584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400" i="1" dirty="0"/>
              <a:t>Método más fiable</a:t>
            </a:r>
          </a:p>
        </p:txBody>
      </p:sp>
      <p:pic>
        <p:nvPicPr>
          <p:cNvPr id="68" name="Picture 3" descr="C:\Users\Pyly\Dropbox\Salvador Carranza 18-07-2011\4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5589240"/>
            <a:ext cx="1646102" cy="795216"/>
          </a:xfrm>
          <a:prstGeom prst="rect">
            <a:avLst/>
          </a:prstGeom>
          <a:noFill/>
        </p:spPr>
      </p:pic>
      <p:pic>
        <p:nvPicPr>
          <p:cNvPr id="69" name="Picture 5" descr="C:\Users\Pyly\Dropbox\Salvador Carranza 18-07-2011\18a copi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156176" y="5373216"/>
            <a:ext cx="1973461" cy="1029445"/>
          </a:xfrm>
          <a:prstGeom prst="rect">
            <a:avLst/>
          </a:prstGeom>
          <a:noFill/>
        </p:spPr>
      </p:pic>
      <p:pic>
        <p:nvPicPr>
          <p:cNvPr id="70" name="Picture 2" descr="C:\Users\Pyly\Dropbox\Salvador Carranza 18-07-2011\21a copiar copi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354631">
            <a:off x="6248190" y="6169525"/>
            <a:ext cx="824692" cy="431136"/>
          </a:xfrm>
          <a:prstGeom prst="rect">
            <a:avLst/>
          </a:prstGeom>
          <a:noFill/>
        </p:spPr>
      </p:pic>
      <p:pic>
        <p:nvPicPr>
          <p:cNvPr id="71" name="Picture 5" descr="C:\Users\Pyly\Dropbox\Salvador Carranza 29-08-2014\24a.t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393074">
            <a:off x="7843303" y="6017675"/>
            <a:ext cx="1234021" cy="613043"/>
          </a:xfrm>
          <a:prstGeom prst="rect">
            <a:avLst/>
          </a:prstGeom>
          <a:noFill/>
        </p:spPr>
      </p:pic>
      <p:pic>
        <p:nvPicPr>
          <p:cNvPr id="1026" name="Picture 2" descr="C:\Documents and Settings\Santi\Escritorio\5a copia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08104" y="6214820"/>
            <a:ext cx="738780" cy="382532"/>
          </a:xfrm>
          <a:prstGeom prst="rect">
            <a:avLst/>
          </a:prstGeom>
          <a:noFill/>
        </p:spPr>
      </p:pic>
      <p:pic>
        <p:nvPicPr>
          <p:cNvPr id="1027" name="Picture 3" descr="C:\Documents and Settings\Santi\Escritorio\31a.t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72400" y="5589240"/>
            <a:ext cx="937148" cy="468197"/>
          </a:xfrm>
          <a:prstGeom prst="rect">
            <a:avLst/>
          </a:prstGeom>
          <a:noFill/>
        </p:spPr>
      </p:pic>
      <p:pic>
        <p:nvPicPr>
          <p:cNvPr id="73" name="Picture 4" descr="C:\Users\Pyly\Dropbox\Salvador Carranza 18-07-2011\11a copia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49640" y="6165304"/>
            <a:ext cx="978744" cy="502885"/>
          </a:xfrm>
          <a:prstGeom prst="rect">
            <a:avLst/>
          </a:prstGeom>
          <a:noFill/>
        </p:spPr>
      </p:pic>
      <p:pic>
        <p:nvPicPr>
          <p:cNvPr id="1028" name="Picture 4" descr="C:\Documents and Settings\Santi\Escritorio\13a copia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80312" y="5445224"/>
            <a:ext cx="906115" cy="456933"/>
          </a:xfrm>
          <a:prstGeom prst="rect">
            <a:avLst/>
          </a:prstGeom>
          <a:noFill/>
        </p:spPr>
      </p:pic>
      <p:sp>
        <p:nvSpPr>
          <p:cNvPr id="75" name="74 Rectángulo"/>
          <p:cNvSpPr/>
          <p:nvPr/>
        </p:nvSpPr>
        <p:spPr>
          <a:xfrm>
            <a:off x="5436096" y="3789040"/>
            <a:ext cx="3168352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i="1" dirty="0"/>
              <a:t>El gen COI, por si solo, no es totalmente representativo de   la historia evolutiva…</a:t>
            </a:r>
          </a:p>
        </p:txBody>
      </p:sp>
      <p:sp>
        <p:nvSpPr>
          <p:cNvPr id="80" name="79 Abrir corchete"/>
          <p:cNvSpPr/>
          <p:nvPr/>
        </p:nvSpPr>
        <p:spPr>
          <a:xfrm flipH="1">
            <a:off x="4860032" y="4411712"/>
            <a:ext cx="144016" cy="1944216"/>
          </a:xfrm>
          <a:prstGeom prst="lef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59 Elipse"/>
          <p:cNvSpPr/>
          <p:nvPr/>
        </p:nvSpPr>
        <p:spPr>
          <a:xfrm>
            <a:off x="7045672" y="6093296"/>
            <a:ext cx="93610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60 Elipse"/>
          <p:cNvSpPr/>
          <p:nvPr/>
        </p:nvSpPr>
        <p:spPr>
          <a:xfrm>
            <a:off x="7308304" y="551723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61 Rectángulo"/>
          <p:cNvSpPr/>
          <p:nvPr/>
        </p:nvSpPr>
        <p:spPr>
          <a:xfrm>
            <a:off x="179512" y="6444044"/>
            <a:ext cx="486003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s-ES" i="1" dirty="0"/>
              <a:t>Los resultados respaldan Gómez-Díaz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22" grpId="0" animBg="1"/>
      <p:bldP spid="23" grpId="0" animBg="1"/>
      <p:bldP spid="24" grpId="0" animBg="1"/>
      <p:bldP spid="27" grpId="0"/>
      <p:bldP spid="28" grpId="0"/>
      <p:bldP spid="29" grpId="0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9" grpId="0"/>
      <p:bldP spid="50" grpId="0" animBg="1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3" grpId="0"/>
      <p:bldP spid="67" grpId="0"/>
      <p:bldP spid="75" grpId="0" animBg="1"/>
      <p:bldP spid="80" grpId="0" animBg="1"/>
      <p:bldP spid="60" grpId="0" animBg="1"/>
      <p:bldP spid="61" grpId="0" animBg="1"/>
      <p:bldP spid="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952500" y="1417638"/>
            <a:ext cx="7071298" cy="1143000"/>
            <a:chOff x="0" y="267999"/>
            <a:chExt cx="6096000" cy="936000"/>
          </a:xfrm>
          <a:solidFill>
            <a:schemeClr val="accent3"/>
          </a:solidFill>
        </p:grpSpPr>
        <p:sp>
          <p:nvSpPr>
            <p:cNvPr id="7" name="Rectángulo redondeado 4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ángulo 5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000" dirty="0"/>
                <a:t> </a:t>
              </a:r>
              <a:r>
                <a:rPr lang="es-ES_tradnl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 DNA barcoding no es la panacea para resolver los problemas de la taxonomía, pero es una herramienta muy útil para monitorear y evaluar de forma rápida la biodiversidad </a:t>
              </a:r>
              <a:endParaRPr lang="es-ES_tradnl" sz="2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upo 9"/>
          <p:cNvGrpSpPr/>
          <p:nvPr/>
        </p:nvGrpSpPr>
        <p:grpSpPr>
          <a:xfrm>
            <a:off x="952499" y="3815231"/>
            <a:ext cx="7071298" cy="1142999"/>
            <a:chOff x="0" y="267999"/>
            <a:chExt cx="6096000" cy="936000"/>
          </a:xfrm>
          <a:solidFill>
            <a:schemeClr val="accent3"/>
          </a:solidFill>
        </p:grpSpPr>
        <p:sp>
          <p:nvSpPr>
            <p:cNvPr id="10" name="Rectángulo redondeado 10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ángulo 11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Los altos niveles de divergencia intraespecífica son coherentes con la delimitación de especies y sugieren diversidad críptica en los reptiles de Socotra, a tener en cuenta para conservación   </a:t>
              </a:r>
              <a:endParaRPr lang="es-ES_tradnl" sz="2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Grupo 12"/>
          <p:cNvGrpSpPr/>
          <p:nvPr/>
        </p:nvGrpSpPr>
        <p:grpSpPr>
          <a:xfrm>
            <a:off x="952498" y="5014027"/>
            <a:ext cx="7071298" cy="1142999"/>
            <a:chOff x="0" y="267999"/>
            <a:chExt cx="6096000" cy="936000"/>
          </a:xfrm>
          <a:solidFill>
            <a:srgbClr val="00B050"/>
          </a:solidFill>
        </p:grpSpPr>
        <p:sp>
          <p:nvSpPr>
            <p:cNvPr id="13" name="Rectángulo redondeado 13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 1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 DNA barcoding es muy útil para la identificación de especímenes, pero para el descubrimiento de especies sólo será eficaz si se incorpora en un marco taxonómico más integrador    </a:t>
              </a:r>
              <a:endParaRPr lang="es-ES_tradnl" sz="2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Grupo 16"/>
          <p:cNvGrpSpPr/>
          <p:nvPr/>
        </p:nvGrpSpPr>
        <p:grpSpPr>
          <a:xfrm>
            <a:off x="952498" y="2616435"/>
            <a:ext cx="7071298" cy="1142999"/>
            <a:chOff x="0" y="267999"/>
            <a:chExt cx="6096000" cy="936000"/>
          </a:xfrm>
          <a:solidFill>
            <a:srgbClr val="00B050"/>
          </a:solidFill>
        </p:grpSpPr>
        <p:sp>
          <p:nvSpPr>
            <p:cNvPr id="16" name="Rectángulo redondeado 1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ángulo 18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Aunque no se ha detectado un </a:t>
              </a:r>
              <a:r>
                <a:rPr lang="es-ES_tradnl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barcoding gap </a:t>
              </a:r>
              <a:r>
                <a:rPr lang="es-ES_tradnl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 los reptiles de Socotra, el éxito de identificación de especímenes es de moderado a alto, dependiendo del método utilizado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Santi\Escritorio\P10105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2"/>
            <a:ext cx="5856985" cy="4392488"/>
          </a:xfrm>
          <a:prstGeom prst="rect">
            <a:avLst/>
          </a:prstGeom>
          <a:noFill/>
        </p:spPr>
      </p:pic>
      <p:sp>
        <p:nvSpPr>
          <p:cNvPr id="8" name="Título 4"/>
          <p:cNvSpPr txBox="1">
            <a:spLocks/>
          </p:cNvSpPr>
          <p:nvPr/>
        </p:nvSpPr>
        <p:spPr>
          <a:xfrm>
            <a:off x="0" y="332656"/>
            <a:ext cx="9144000" cy="1143000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6000" b="1" i="0" u="none" strike="noStrike" kern="1200" cap="all" spc="-1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Calibri" pitchFamily="34" charset="0"/>
              </a:rPr>
              <a:t>¡¡¡MUCHAS</a:t>
            </a:r>
            <a:r>
              <a:rPr kumimoji="0" lang="es-ES_tradnl" sz="6000" b="1" i="0" u="none" strike="noStrike" kern="1200" cap="all" spc="-10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Calibri" pitchFamily="34" charset="0"/>
              </a:rPr>
              <a:t> </a:t>
            </a:r>
            <a:r>
              <a:rPr kumimoji="0" lang="es-ES_tradnl" sz="6000" b="1" i="0" u="none" strike="noStrike" kern="1200" cap="all" spc="-1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cs typeface="Calibri" pitchFamily="34" charset="0"/>
              </a:rPr>
              <a:t>gracias!!!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6804248" y="1471890"/>
            <a:ext cx="2339752" cy="33701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kern="0" noProof="0" dirty="0">
                <a:solidFill>
                  <a:sysClr val="windowText" lastClr="000000"/>
                </a:solidFill>
              </a:rPr>
              <a:t>Agradecimientos: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900" kern="0" noProof="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noProof="0" dirty="0">
                <a:solidFill>
                  <a:sysClr val="windowText" lastClr="000000"/>
                </a:solidFill>
              </a:rPr>
              <a:t>Salvador Carranza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Raque</a:t>
            </a:r>
            <a:r>
              <a:rPr lang="es-ES" sz="1200" kern="0" dirty="0">
                <a:solidFill>
                  <a:sysClr val="windowText" lastClr="000000"/>
                </a:solidFill>
              </a:rPr>
              <a:t>l Vasconcelos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Text" lastClr="000000"/>
                </a:solidFill>
              </a:rPr>
              <a:t>Marc </a:t>
            </a:r>
            <a:r>
              <a:rPr lang="es-ES" sz="1200" kern="0" dirty="0" err="1">
                <a:solidFill>
                  <a:sysClr val="windowText" lastClr="000000"/>
                </a:solidFill>
              </a:rPr>
              <a:t>Simó-Riudalbas</a:t>
            </a:r>
            <a:endParaRPr lang="es-ES" sz="1200" kern="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200" dirty="0"/>
              <a:t>Margarita </a:t>
            </a:r>
            <a:r>
              <a:rPr lang="en-US" sz="1200" dirty="0" err="1"/>
              <a:t>Metallinou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Joan </a:t>
            </a:r>
            <a:r>
              <a:rPr lang="en-US" sz="1200" dirty="0" err="1"/>
              <a:t>García-Porta</a:t>
            </a:r>
            <a:endParaRPr lang="en-US" sz="12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Text" lastClr="000000"/>
                </a:solidFill>
              </a:rPr>
              <a:t>Luis Machado</a:t>
            </a:r>
          </a:p>
          <a:p>
            <a:pPr lvl="0" algn="ctr"/>
            <a:r>
              <a:rPr lang="en-US" sz="1200" dirty="0" err="1"/>
              <a:t>João</a:t>
            </a:r>
            <a:r>
              <a:rPr lang="en-US" sz="1200" dirty="0"/>
              <a:t> Maia</a:t>
            </a:r>
          </a:p>
          <a:p>
            <a:pPr lvl="0" algn="ctr"/>
            <a:r>
              <a:rPr lang="en-US" sz="1200" dirty="0"/>
              <a:t>Duarte V. </a:t>
            </a:r>
            <a:r>
              <a:rPr lang="en-US" sz="1200" dirty="0" err="1"/>
              <a:t>Gonçalves</a:t>
            </a:r>
            <a:r>
              <a:rPr lang="en-US" sz="1200" dirty="0"/>
              <a:t> </a:t>
            </a:r>
          </a:p>
          <a:p>
            <a:pPr lvl="0" algn="ctr"/>
            <a:r>
              <a:rPr lang="en-US" sz="1200" dirty="0"/>
              <a:t>Joana Mendes</a:t>
            </a:r>
          </a:p>
          <a:p>
            <a:pPr lvl="0" algn="ctr"/>
            <a:r>
              <a:rPr lang="en-US" sz="1200" dirty="0"/>
              <a:t>Isabel Tavares</a:t>
            </a:r>
          </a:p>
          <a:p>
            <a:pPr lvl="0" algn="ctr"/>
            <a:r>
              <a:rPr lang="en-US" sz="1200" dirty="0"/>
              <a:t>Karin Tamar</a:t>
            </a:r>
          </a:p>
          <a:p>
            <a:pPr lvl="0" algn="ctr"/>
            <a:r>
              <a:rPr lang="en-US" sz="1200" dirty="0" err="1"/>
              <a:t>Jiří</a:t>
            </a:r>
            <a:r>
              <a:rPr lang="en-US" sz="1200" dirty="0"/>
              <a:t> </a:t>
            </a:r>
            <a:r>
              <a:rPr lang="en-US" sz="1200" dirty="0" err="1"/>
              <a:t>Šmíd</a:t>
            </a:r>
            <a:endParaRPr lang="en-US" sz="1200" dirty="0"/>
          </a:p>
          <a:p>
            <a:pPr lvl="0" algn="ctr"/>
            <a:r>
              <a:rPr lang="en-US" sz="1200" dirty="0"/>
              <a:t>Erika </a:t>
            </a:r>
            <a:r>
              <a:rPr lang="en-US" sz="1200" dirty="0" err="1"/>
              <a:t>Zakar</a:t>
            </a:r>
            <a:endParaRPr lang="en-US" sz="1200" dirty="0"/>
          </a:p>
          <a:p>
            <a:pPr lvl="0" algn="ctr"/>
            <a:r>
              <a:rPr lang="es-ES" sz="1200" dirty="0" err="1"/>
              <a:t>Nefeli</a:t>
            </a:r>
            <a:r>
              <a:rPr lang="es-ES" sz="1200" dirty="0"/>
              <a:t> </a:t>
            </a:r>
            <a:r>
              <a:rPr lang="es-ES" sz="1200" dirty="0" err="1"/>
              <a:t>Paschou</a:t>
            </a:r>
            <a:endParaRPr lang="en-US" sz="1200" dirty="0"/>
          </a:p>
          <a:p>
            <a:pPr lvl="0" algn="ctr"/>
            <a:r>
              <a:rPr lang="en-US" sz="1200" dirty="0" err="1"/>
              <a:t>Josep</a:t>
            </a:r>
            <a:r>
              <a:rPr lang="en-US" sz="1200" dirty="0"/>
              <a:t> Roca</a:t>
            </a:r>
            <a:endParaRPr lang="es-ES" sz="1200" kern="0" dirty="0">
              <a:solidFill>
                <a:sysClr val="windowText" lastClr="000000"/>
              </a:solidFill>
            </a:endParaRPr>
          </a:p>
          <a:p>
            <a:pPr lvl="0" algn="ctr"/>
            <a:endParaRPr lang="en-US" sz="1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8607" y="4841701"/>
            <a:ext cx="4252555" cy="1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162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  <a:endParaRPr lang="es-ES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adroTexto 6"/>
          <p:cNvSpPr txBox="1"/>
          <p:nvPr/>
        </p:nvSpPr>
        <p:spPr>
          <a:xfrm>
            <a:off x="470078" y="1412776"/>
            <a:ext cx="5182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</a:pPr>
            <a:r>
              <a:rPr lang="es-ES" sz="2400" i="1" dirty="0"/>
              <a:t>¿Qué es el DNA barcoding?</a:t>
            </a:r>
          </a:p>
        </p:txBody>
      </p:sp>
      <p:sp>
        <p:nvSpPr>
          <p:cNvPr id="28" name="CuadroTexto 6"/>
          <p:cNvSpPr txBox="1"/>
          <p:nvPr/>
        </p:nvSpPr>
        <p:spPr>
          <a:xfrm>
            <a:off x="179512" y="1976060"/>
            <a:ext cx="55446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00B050"/>
              </a:buClr>
              <a:buFont typeface="Arial" pitchFamily="34" charset="0"/>
              <a:buChar char="•"/>
            </a:pPr>
            <a:r>
              <a:rPr lang="es-ES" sz="2200" dirty="0"/>
              <a:t>Método taxonómico moderno que se basa en el uso de una única región genómica corta y estandarizada.</a:t>
            </a:r>
          </a:p>
          <a:p>
            <a:pPr marL="800100" lvl="1" indent="-342900">
              <a:buClr>
                <a:srgbClr val="00B050"/>
              </a:buClr>
              <a:buFont typeface="Arial" pitchFamily="34" charset="0"/>
              <a:buChar char="•"/>
            </a:pPr>
            <a:endParaRPr lang="es-ES" sz="1400" dirty="0"/>
          </a:p>
          <a:p>
            <a:pPr marL="800100" lvl="1" indent="-342900">
              <a:buClr>
                <a:srgbClr val="00B050"/>
              </a:buClr>
              <a:buFont typeface="Arial" pitchFamily="34" charset="0"/>
              <a:buChar char="•"/>
            </a:pPr>
            <a:r>
              <a:rPr lang="es-ES" sz="2200" dirty="0"/>
              <a:t>Con suficiente variabilidad para  discriminar especies.</a:t>
            </a:r>
          </a:p>
          <a:p>
            <a:pPr marL="800100" lvl="1" indent="-342900">
              <a:buClr>
                <a:srgbClr val="00B050"/>
              </a:buClr>
              <a:buFont typeface="Arial" pitchFamily="34" charset="0"/>
              <a:buChar char="•"/>
            </a:pPr>
            <a:endParaRPr lang="es-ES" sz="1400" dirty="0"/>
          </a:p>
          <a:p>
            <a:pPr marL="800100" lvl="1" indent="-342900">
              <a:buClr>
                <a:srgbClr val="00B050"/>
              </a:buClr>
              <a:buFont typeface="Arial" pitchFamily="34" charset="0"/>
              <a:buChar char="•"/>
            </a:pPr>
            <a:r>
              <a:rPr lang="es-ES" sz="2200" dirty="0"/>
              <a:t>Resuelve los problemas de la  taxonomía morfológica.</a:t>
            </a:r>
          </a:p>
        </p:txBody>
      </p:sp>
      <p:pic>
        <p:nvPicPr>
          <p:cNvPr id="8206" name="Picture 14" descr="Credit: DeviantArt user Pachyderm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134626"/>
            <a:ext cx="2808312" cy="17561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grpSp>
        <p:nvGrpSpPr>
          <p:cNvPr id="20" name="19 Grupo"/>
          <p:cNvGrpSpPr/>
          <p:nvPr/>
        </p:nvGrpSpPr>
        <p:grpSpPr>
          <a:xfrm>
            <a:off x="323528" y="5733256"/>
            <a:ext cx="2376264" cy="864096"/>
            <a:chOff x="2193726" y="3101"/>
            <a:chExt cx="1708546" cy="854273"/>
          </a:xfrm>
          <a:solidFill>
            <a:srgbClr val="92D050"/>
          </a:solidFill>
        </p:grpSpPr>
        <p:sp>
          <p:nvSpPr>
            <p:cNvPr id="21" name="20 Rectángulo redondeado"/>
            <p:cNvSpPr/>
            <p:nvPr/>
          </p:nvSpPr>
          <p:spPr>
            <a:xfrm>
              <a:off x="2193726" y="3101"/>
              <a:ext cx="1708546" cy="85427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21 Rectángulo"/>
            <p:cNvSpPr/>
            <p:nvPr/>
          </p:nvSpPr>
          <p:spPr>
            <a:xfrm>
              <a:off x="2218747" y="74290"/>
              <a:ext cx="1658504" cy="7118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40640" rIns="6096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rte" pitchFamily="66" charset="0"/>
                  <a:cs typeface="MV Boli" pitchFamily="2" charset="0"/>
                </a:rPr>
                <a:t>Identificación de </a:t>
              </a:r>
            </a:p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rte" pitchFamily="66" charset="0"/>
                  <a:cs typeface="MV Boli" pitchFamily="2" charset="0"/>
                </a:rPr>
                <a:t>especímenes</a:t>
              </a:r>
              <a:endParaRPr lang="es-ES" sz="2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itchFamily="66" charset="0"/>
                <a:cs typeface="MV Boli" pitchFamily="2" charset="0"/>
              </a:endParaRPr>
            </a:p>
          </p:txBody>
        </p:sp>
      </p:grpSp>
      <p:grpSp>
        <p:nvGrpSpPr>
          <p:cNvPr id="23" name="22 Grupo"/>
          <p:cNvGrpSpPr/>
          <p:nvPr/>
        </p:nvGrpSpPr>
        <p:grpSpPr>
          <a:xfrm>
            <a:off x="2843808" y="5733256"/>
            <a:ext cx="2376264" cy="864096"/>
            <a:chOff x="2193726" y="3101"/>
            <a:chExt cx="1708546" cy="854273"/>
          </a:xfrm>
          <a:solidFill>
            <a:srgbClr val="92D050"/>
          </a:solidFill>
        </p:grpSpPr>
        <p:sp>
          <p:nvSpPr>
            <p:cNvPr id="24" name="23 Rectángulo redondeado"/>
            <p:cNvSpPr/>
            <p:nvPr/>
          </p:nvSpPr>
          <p:spPr>
            <a:xfrm>
              <a:off x="2193726" y="3101"/>
              <a:ext cx="1708546" cy="85427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24 Rectángulo"/>
            <p:cNvSpPr/>
            <p:nvPr/>
          </p:nvSpPr>
          <p:spPr>
            <a:xfrm>
              <a:off x="2218746" y="74291"/>
              <a:ext cx="1658504" cy="7118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40640" rIns="6096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rte" pitchFamily="66" charset="0"/>
                  <a:cs typeface="MV Boli" pitchFamily="2" charset="0"/>
                </a:rPr>
                <a:t>Descubrimiento </a:t>
              </a:r>
            </a:p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rte" pitchFamily="66" charset="0"/>
                  <a:cs typeface="MV Boli" pitchFamily="2" charset="0"/>
                </a:rPr>
                <a:t>de especies</a:t>
              </a:r>
              <a:endParaRPr lang="es-ES" sz="2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itchFamily="66" charset="0"/>
                <a:cs typeface="MV Boli" pitchFamily="2" charset="0"/>
              </a:endParaRPr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323528" y="5157192"/>
            <a:ext cx="4896544" cy="504056"/>
            <a:chOff x="2193726" y="3101"/>
            <a:chExt cx="1708546" cy="854273"/>
          </a:xfrm>
          <a:solidFill>
            <a:srgbClr val="00B050"/>
          </a:solidFill>
        </p:grpSpPr>
        <p:sp>
          <p:nvSpPr>
            <p:cNvPr id="29" name="28 Rectángulo redondeado"/>
            <p:cNvSpPr/>
            <p:nvPr/>
          </p:nvSpPr>
          <p:spPr>
            <a:xfrm>
              <a:off x="2193726" y="3101"/>
              <a:ext cx="1708546" cy="85427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29 Rectángulo"/>
            <p:cNvSpPr/>
            <p:nvPr/>
          </p:nvSpPr>
          <p:spPr>
            <a:xfrm>
              <a:off x="2218747" y="125140"/>
              <a:ext cx="1658504" cy="5898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40640" rIns="6096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Finalidad del DNA barcoding</a:t>
              </a:r>
              <a:endParaRPr lang="es-E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8212" name="Picture 20" descr="http://www.councilforresponsiblegenetics.org/blog/image.axd?picture=2014%2F8%2FDNA+barcodin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9750" y="4073040"/>
            <a:ext cx="3283146" cy="25243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45" name="44 Rombo"/>
          <p:cNvSpPr/>
          <p:nvPr/>
        </p:nvSpPr>
        <p:spPr>
          <a:xfrm>
            <a:off x="2411760" y="6309320"/>
            <a:ext cx="360040" cy="360040"/>
          </a:xfrm>
          <a:prstGeom prst="diamon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45 Rombo"/>
          <p:cNvSpPr/>
          <p:nvPr/>
        </p:nvSpPr>
        <p:spPr>
          <a:xfrm>
            <a:off x="4932040" y="6309320"/>
            <a:ext cx="360040" cy="360040"/>
          </a:xfrm>
          <a:prstGeom prst="diamon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9" name="48 Rectángulo"/>
          <p:cNvSpPr/>
          <p:nvPr/>
        </p:nvSpPr>
        <p:spPr>
          <a:xfrm>
            <a:off x="5940152" y="1124744"/>
            <a:ext cx="2880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u="sng" dirty="0"/>
              <a:t>En animales</a:t>
            </a:r>
            <a:r>
              <a:rPr lang="es-ES" dirty="0"/>
              <a:t>: región de 648-pb del gen mitocondrial citocromo c oxidasa I (COI). </a:t>
            </a:r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  <a:endParaRPr lang="es-ES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Elipse"/>
          <p:cNvSpPr/>
          <p:nvPr/>
        </p:nvSpPr>
        <p:spPr>
          <a:xfrm>
            <a:off x="2987824" y="2824942"/>
            <a:ext cx="2821546" cy="2260242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itchFamily="66" charset="0"/>
                <a:cs typeface="MV Boli" pitchFamily="2" charset="0"/>
              </a:rPr>
              <a:t>Importancia del DNA Barcoding</a:t>
            </a:r>
          </a:p>
        </p:txBody>
      </p:sp>
      <p:sp>
        <p:nvSpPr>
          <p:cNvPr id="9" name="6 Elipse"/>
          <p:cNvSpPr/>
          <p:nvPr/>
        </p:nvSpPr>
        <p:spPr>
          <a:xfrm>
            <a:off x="5774479" y="4282841"/>
            <a:ext cx="2181897" cy="1882463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Investigación en Ecología  </a:t>
            </a:r>
          </a:p>
        </p:txBody>
      </p:sp>
      <p:sp>
        <p:nvSpPr>
          <p:cNvPr id="10" name="7 Elipse"/>
          <p:cNvSpPr/>
          <p:nvPr/>
        </p:nvSpPr>
        <p:spPr>
          <a:xfrm>
            <a:off x="6003031" y="2060848"/>
            <a:ext cx="2817441" cy="2016224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 Gestión y conservación de la biodiversidad</a:t>
            </a:r>
          </a:p>
        </p:txBody>
      </p:sp>
      <p:sp>
        <p:nvSpPr>
          <p:cNvPr id="12" name="9 Elipse"/>
          <p:cNvSpPr/>
          <p:nvPr/>
        </p:nvSpPr>
        <p:spPr>
          <a:xfrm>
            <a:off x="2915816" y="1176536"/>
            <a:ext cx="3168352" cy="1532384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Control del comercio ilegal de especies</a:t>
            </a:r>
          </a:p>
        </p:txBody>
      </p:sp>
      <p:sp>
        <p:nvSpPr>
          <p:cNvPr id="19" name="7 Elipse"/>
          <p:cNvSpPr/>
          <p:nvPr/>
        </p:nvSpPr>
        <p:spPr>
          <a:xfrm>
            <a:off x="611560" y="4293096"/>
            <a:ext cx="2376264" cy="180020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146" name="Picture 2" descr="http://tuitionmanagementsystems.com/wp-content/uploads/2013/06/Reduce-Cost-small-e1372457923226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4725144"/>
            <a:ext cx="816571" cy="991921"/>
          </a:xfrm>
          <a:prstGeom prst="rect">
            <a:avLst/>
          </a:prstGeom>
          <a:noFill/>
        </p:spPr>
      </p:pic>
      <p:pic>
        <p:nvPicPr>
          <p:cNvPr id="25" name="Picture 2" descr="http://tuitionmanagementsystems.com/wp-content/uploads/2013/06/Reduce-Cost-small-e1372457923226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4725144"/>
            <a:ext cx="816571" cy="991921"/>
          </a:xfrm>
          <a:prstGeom prst="rect">
            <a:avLst/>
          </a:prstGeom>
          <a:noFill/>
        </p:spPr>
      </p:pic>
      <p:pic>
        <p:nvPicPr>
          <p:cNvPr id="26" name="Picture 2" descr="http://tuitionmanagementsystems.com/wp-content/uploads/2013/06/Reduce-Cost-small-e1372457923226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7584" y="4725144"/>
            <a:ext cx="816571" cy="991921"/>
          </a:xfrm>
          <a:prstGeom prst="rect">
            <a:avLst/>
          </a:prstGeom>
          <a:noFill/>
        </p:spPr>
      </p:pic>
      <p:sp>
        <p:nvSpPr>
          <p:cNvPr id="20" name="6 Elipse"/>
          <p:cNvSpPr/>
          <p:nvPr/>
        </p:nvSpPr>
        <p:spPr>
          <a:xfrm>
            <a:off x="661911" y="2122601"/>
            <a:ext cx="2181897" cy="1882463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dirty="0">
                <a:solidFill>
                  <a:prstClr val="black"/>
                </a:solidFill>
              </a:rPr>
              <a:t>Identificación de especies automatizada</a:t>
            </a:r>
          </a:p>
        </p:txBody>
      </p:sp>
      <p:sp>
        <p:nvSpPr>
          <p:cNvPr id="21" name="6 Elipse"/>
          <p:cNvSpPr/>
          <p:nvPr/>
        </p:nvSpPr>
        <p:spPr>
          <a:xfrm>
            <a:off x="3275856" y="5191561"/>
            <a:ext cx="2181897" cy="1477799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Investigación Genómica</a:t>
            </a:r>
          </a:p>
        </p:txBody>
      </p:sp>
      <p:pic>
        <p:nvPicPr>
          <p:cNvPr id="14" name="Picture 2" descr="http://www.dnabarcoding101.org/images/dnabarcoding101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476672"/>
            <a:ext cx="2016224" cy="1319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  <a:endParaRPr lang="es-ES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Elipse"/>
          <p:cNvSpPr/>
          <p:nvPr/>
        </p:nvSpPr>
        <p:spPr>
          <a:xfrm>
            <a:off x="531254" y="2253803"/>
            <a:ext cx="2821546" cy="2260242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itchFamily="66" charset="0"/>
                <a:cs typeface="MV Boli" pitchFamily="2" charset="0"/>
              </a:rPr>
              <a:t>Problemas del DNA Barcoding</a:t>
            </a:r>
          </a:p>
        </p:txBody>
      </p:sp>
      <p:sp>
        <p:nvSpPr>
          <p:cNvPr id="9" name="6 Elipse"/>
          <p:cNvSpPr/>
          <p:nvPr/>
        </p:nvSpPr>
        <p:spPr>
          <a:xfrm>
            <a:off x="4118294" y="4581128"/>
            <a:ext cx="2181897" cy="1882463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Depende de la escala y la historia evolutiva  </a:t>
            </a:r>
          </a:p>
        </p:txBody>
      </p:sp>
      <p:sp>
        <p:nvSpPr>
          <p:cNvPr id="10" name="7 Elipse"/>
          <p:cNvSpPr/>
          <p:nvPr/>
        </p:nvSpPr>
        <p:spPr>
          <a:xfrm>
            <a:off x="5796136" y="2924944"/>
            <a:ext cx="2817441" cy="2160240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 Resulta difícil establecer “fronteras” entre especies </a:t>
            </a:r>
          </a:p>
        </p:txBody>
      </p:sp>
      <p:sp>
        <p:nvSpPr>
          <p:cNvPr id="11" name="8 Elipse"/>
          <p:cNvSpPr/>
          <p:nvPr/>
        </p:nvSpPr>
        <p:spPr>
          <a:xfrm>
            <a:off x="1259632" y="5236872"/>
            <a:ext cx="2736304" cy="1524000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Amplificación del gen COI no es fácil en algunos grupos taxonómicos</a:t>
            </a:r>
          </a:p>
        </p:txBody>
      </p:sp>
      <p:sp>
        <p:nvSpPr>
          <p:cNvPr id="12" name="9 Elipse"/>
          <p:cNvSpPr/>
          <p:nvPr/>
        </p:nvSpPr>
        <p:spPr>
          <a:xfrm>
            <a:off x="3876004" y="1196752"/>
            <a:ext cx="2064148" cy="1197108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Barcoding gap</a:t>
            </a:r>
          </a:p>
        </p:txBody>
      </p:sp>
      <p:cxnSp>
        <p:nvCxnSpPr>
          <p:cNvPr id="13" name="84 Conector recto"/>
          <p:cNvCxnSpPr/>
          <p:nvPr/>
        </p:nvCxnSpPr>
        <p:spPr>
          <a:xfrm flipV="1">
            <a:off x="3203848" y="2132856"/>
            <a:ext cx="648072" cy="50405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88 Conector recto"/>
          <p:cNvCxnSpPr/>
          <p:nvPr/>
        </p:nvCxnSpPr>
        <p:spPr>
          <a:xfrm>
            <a:off x="4920135" y="3933056"/>
            <a:ext cx="72008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90 Conector recto"/>
          <p:cNvCxnSpPr/>
          <p:nvPr/>
        </p:nvCxnSpPr>
        <p:spPr>
          <a:xfrm>
            <a:off x="3347864" y="4005064"/>
            <a:ext cx="936104" cy="79208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92 Conector recto"/>
          <p:cNvCxnSpPr/>
          <p:nvPr/>
        </p:nvCxnSpPr>
        <p:spPr>
          <a:xfrm>
            <a:off x="2555776" y="4509120"/>
            <a:ext cx="144016" cy="5760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88 Conector recto"/>
          <p:cNvCxnSpPr/>
          <p:nvPr/>
        </p:nvCxnSpPr>
        <p:spPr>
          <a:xfrm>
            <a:off x="4932040" y="2492896"/>
            <a:ext cx="0" cy="144016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26942" t="19313" r="19164" b="13751"/>
          <a:stretch>
            <a:fillRect/>
          </a:stretch>
        </p:blipFill>
        <p:spPr bwMode="auto">
          <a:xfrm>
            <a:off x="6300192" y="486536"/>
            <a:ext cx="2376264" cy="2213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6"/>
          <p:cNvSpPr txBox="1"/>
          <p:nvPr/>
        </p:nvSpPr>
        <p:spPr>
          <a:xfrm>
            <a:off x="470078" y="1401257"/>
            <a:ext cx="74862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</a:pPr>
            <a:endParaRPr lang="es-ES" sz="2400" dirty="0"/>
          </a:p>
          <a:p>
            <a:pPr marL="971550" lvl="1" indent="-514350">
              <a:buClr>
                <a:srgbClr val="00B050"/>
              </a:buClr>
              <a:buFont typeface="+mj-lt"/>
              <a:buAutoNum type="arabicPeriod"/>
            </a:pPr>
            <a:r>
              <a:rPr lang="es-ES" sz="2200" dirty="0"/>
              <a:t>Generar una librería de referencia de DNA para todos los reptiles del archipiélago de Socotra.</a:t>
            </a:r>
          </a:p>
          <a:p>
            <a:pPr marL="971550" lvl="1" indent="-514350">
              <a:buClr>
                <a:srgbClr val="00B050"/>
              </a:buClr>
              <a:buFont typeface="+mj-lt"/>
              <a:buAutoNum type="arabicPeriod"/>
            </a:pPr>
            <a:endParaRPr lang="es-ES" sz="2200" dirty="0"/>
          </a:p>
          <a:p>
            <a:pPr marL="971550" lvl="1" indent="-514350">
              <a:buClr>
                <a:srgbClr val="00B050"/>
              </a:buClr>
              <a:buFont typeface="+mj-lt"/>
              <a:buAutoNum type="arabicPeriod"/>
            </a:pPr>
            <a:r>
              <a:rPr lang="es-ES" sz="2200" dirty="0"/>
              <a:t>Probar cómo de efectiva es esta librería de DNA para la futura identificación de especímenes.</a:t>
            </a:r>
          </a:p>
          <a:p>
            <a:pPr marL="971550" lvl="1" indent="-514350">
              <a:buClr>
                <a:srgbClr val="00B050"/>
              </a:buClr>
              <a:buFont typeface="+mj-lt"/>
              <a:buAutoNum type="arabicPeriod"/>
            </a:pPr>
            <a:endParaRPr lang="es-ES" sz="2200" dirty="0"/>
          </a:p>
          <a:p>
            <a:pPr marL="971550" lvl="1" indent="-514350">
              <a:buClr>
                <a:srgbClr val="00B050"/>
              </a:buClr>
              <a:buFont typeface="+mj-lt"/>
              <a:buAutoNum type="arabicPeriod"/>
            </a:pPr>
            <a:r>
              <a:rPr lang="es-ES" sz="2200" dirty="0"/>
              <a:t>Explorar la posible diversidad críptica a través de los DNA </a:t>
            </a:r>
            <a:r>
              <a:rPr lang="es-ES" sz="2200" dirty="0" err="1"/>
              <a:t>barcodes</a:t>
            </a:r>
            <a:r>
              <a:rPr lang="es-ES" sz="2200" dirty="0"/>
              <a:t>.    </a:t>
            </a:r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http://i2.esmas.com/galerias/fotos/2013/10/4-078fe0a0-2f73-11e3-9062-7637b2d61c06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7953" y="4437112"/>
            <a:ext cx="4064407" cy="20882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35" name="Picture 6" descr="http://i2.esmas.com/galerias/fotos/2013/10/_7-121493e2-2f71-11e3-9062-7637b2d61c0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905" y="2276872"/>
            <a:ext cx="3207031" cy="1944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7"/>
          <p:cNvSpPr txBox="1"/>
          <p:nvPr/>
        </p:nvSpPr>
        <p:spPr>
          <a:xfrm>
            <a:off x="660400" y="1417638"/>
            <a:ext cx="355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ZONA DE ESTUDIO</a:t>
            </a:r>
          </a:p>
        </p:txBody>
      </p:sp>
      <p:sp>
        <p:nvSpPr>
          <p:cNvPr id="28" name="CuadroTexto 6"/>
          <p:cNvSpPr txBox="1"/>
          <p:nvPr/>
        </p:nvSpPr>
        <p:spPr>
          <a:xfrm>
            <a:off x="4427984" y="181200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</a:pPr>
            <a:r>
              <a:rPr lang="es-ES" sz="2400" i="1" dirty="0"/>
              <a:t>El Archipiélago de Socotra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4283968" y="2415648"/>
            <a:ext cx="4860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“ … </a:t>
            </a:r>
            <a:r>
              <a:rPr lang="es-ES" i="1" dirty="0"/>
              <a:t>La joya del Mar Arábigo </a:t>
            </a:r>
            <a:r>
              <a:rPr lang="es-ES" dirty="0"/>
              <a:t>”</a:t>
            </a:r>
          </a:p>
          <a:p>
            <a:endParaRPr lang="es-ES" sz="1200" dirty="0"/>
          </a:p>
          <a:p>
            <a:r>
              <a:rPr lang="es-ES" dirty="0"/>
              <a:t>“ … </a:t>
            </a:r>
            <a:r>
              <a:rPr lang="es-ES" i="1" dirty="0"/>
              <a:t>Las Galápagos del Océano Índico </a:t>
            </a:r>
            <a:r>
              <a:rPr lang="es-ES" dirty="0"/>
              <a:t>”</a:t>
            </a:r>
          </a:p>
          <a:p>
            <a:endParaRPr lang="es-ES" sz="1200" dirty="0"/>
          </a:p>
          <a:p>
            <a:r>
              <a:rPr lang="es-ES" dirty="0"/>
              <a:t>“ … </a:t>
            </a:r>
            <a:r>
              <a:rPr lang="es-ES" i="1" dirty="0"/>
              <a:t>El lugar más extraterrestre de la Tierra </a:t>
            </a:r>
            <a:r>
              <a:rPr lang="es-ES" dirty="0"/>
              <a:t>”</a:t>
            </a:r>
          </a:p>
          <a:p>
            <a:endParaRPr lang="es-ES" sz="1200" dirty="0"/>
          </a:p>
          <a:p>
            <a:r>
              <a:rPr lang="es-ES" dirty="0"/>
              <a:t>“ … </a:t>
            </a:r>
            <a:r>
              <a:rPr lang="es-ES" i="1" dirty="0"/>
              <a:t>Uno de los lugares más aislados del planeta ” </a:t>
            </a:r>
            <a:endParaRPr lang="es-ES" dirty="0"/>
          </a:p>
          <a:p>
            <a:endParaRPr lang="es-ES" dirty="0"/>
          </a:p>
        </p:txBody>
      </p:sp>
      <p:pic>
        <p:nvPicPr>
          <p:cNvPr id="29700" name="Picture 4" descr="http://viajerosblog.com/wp-content/uploads/2011/06/flora_archipielago_socotr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5624" y="4437112"/>
            <a:ext cx="2784309" cy="20882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7"/>
          <p:cNvSpPr txBox="1"/>
          <p:nvPr/>
        </p:nvSpPr>
        <p:spPr>
          <a:xfrm>
            <a:off x="660400" y="1417638"/>
            <a:ext cx="355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ZONA DE ESTUDIO</a:t>
            </a:r>
          </a:p>
        </p:txBody>
      </p:sp>
      <p:sp>
        <p:nvSpPr>
          <p:cNvPr id="12" name="CuadroTexto 6"/>
          <p:cNvSpPr txBox="1"/>
          <p:nvPr/>
        </p:nvSpPr>
        <p:spPr>
          <a:xfrm>
            <a:off x="4427984" y="1807953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</a:pPr>
            <a:r>
              <a:rPr lang="es-ES" sz="2400" i="1" dirty="0"/>
              <a:t>El Archipiélago de Socotra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163855" y="5238633"/>
            <a:ext cx="1425051" cy="12867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045541" y="4662569"/>
            <a:ext cx="1518347" cy="11206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7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976241" y="3907900"/>
            <a:ext cx="1428127" cy="10313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8" name="Picture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1939945" y="3261401"/>
            <a:ext cx="1424026" cy="9747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827584" y="2492896"/>
            <a:ext cx="1470161" cy="10137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4" y="2492896"/>
            <a:ext cx="4698344" cy="18002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</p:pic>
      <p:sp>
        <p:nvSpPr>
          <p:cNvPr id="21" name="20 Rectángulo"/>
          <p:cNvSpPr/>
          <p:nvPr/>
        </p:nvSpPr>
        <p:spPr>
          <a:xfrm>
            <a:off x="3635896" y="4643844"/>
            <a:ext cx="4968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b="1" dirty="0"/>
              <a:t>Origen continental</a:t>
            </a:r>
            <a:r>
              <a:rPr lang="es-ES" dirty="0"/>
              <a:t>: Archipiélago de Socotra adyacente a la región de </a:t>
            </a:r>
            <a:r>
              <a:rPr lang="es-ES" dirty="0" err="1"/>
              <a:t>Dhofar</a:t>
            </a:r>
            <a:r>
              <a:rPr lang="es-ES" dirty="0"/>
              <a:t> (Omán).</a:t>
            </a:r>
          </a:p>
          <a:p>
            <a:pPr marL="588963" lvl="1" indent="-252413">
              <a:spcBef>
                <a:spcPct val="20000"/>
              </a:spcBef>
            </a:pPr>
            <a:endParaRPr lang="es-ES" sz="1200" dirty="0"/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≈ </a:t>
            </a:r>
            <a:r>
              <a:rPr lang="es-ES" b="1" dirty="0">
                <a:cs typeface="Arial" pitchFamily="34" charset="0"/>
              </a:rPr>
              <a:t>30</a:t>
            </a:r>
            <a:r>
              <a:rPr lang="es-ES" b="1" dirty="0"/>
              <a:t>–</a:t>
            </a:r>
            <a:r>
              <a:rPr lang="es-ES" b="1" dirty="0">
                <a:cs typeface="Arial" pitchFamily="34" charset="0"/>
              </a:rPr>
              <a:t>17.6 </a:t>
            </a:r>
            <a:r>
              <a:rPr lang="es-ES" b="1" dirty="0" err="1">
                <a:cs typeface="Arial" pitchFamily="34" charset="0"/>
              </a:rPr>
              <a:t>Ma</a:t>
            </a:r>
            <a:r>
              <a:rPr lang="es-ES" dirty="0">
                <a:cs typeface="Arial" pitchFamily="34" charset="0"/>
              </a:rPr>
              <a:t>: el archipiélago de Socotra se separa del continente arábigo.	</a:t>
            </a:r>
          </a:p>
        </p:txBody>
      </p:sp>
      <p:pic>
        <p:nvPicPr>
          <p:cNvPr id="2051" name="Picture 3" descr="Flag of Yemen.sv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23928" y="2509260"/>
            <a:ext cx="1190625" cy="790576"/>
          </a:xfrm>
          <a:prstGeom prst="rect">
            <a:avLst/>
          </a:prstGeom>
          <a:noFill/>
        </p:spPr>
      </p:pic>
      <p:cxnSp>
        <p:nvCxnSpPr>
          <p:cNvPr id="24" name="Conector recto de flecha 13"/>
          <p:cNvCxnSpPr/>
          <p:nvPr/>
        </p:nvCxnSpPr>
        <p:spPr bwMode="auto">
          <a:xfrm flipH="1" flipV="1">
            <a:off x="1948086" y="3120901"/>
            <a:ext cx="215900" cy="73025"/>
          </a:xfrm>
          <a:prstGeom prst="straightConnector1">
            <a:avLst/>
          </a:prstGeom>
          <a:blipFill dpi="0" rotWithShape="0">
            <a:blip r:embed="rId11" cstate="print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ector recto de flecha 13"/>
          <p:cNvCxnSpPr/>
          <p:nvPr/>
        </p:nvCxnSpPr>
        <p:spPr bwMode="auto">
          <a:xfrm flipH="1" flipV="1">
            <a:off x="3025924" y="3854698"/>
            <a:ext cx="215900" cy="73025"/>
          </a:xfrm>
          <a:prstGeom prst="straightConnector1">
            <a:avLst/>
          </a:prstGeom>
          <a:blipFill dpi="0" rotWithShape="0">
            <a:blip r:embed="rId11" cstate="print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Conector recto de flecha 13"/>
          <p:cNvCxnSpPr/>
          <p:nvPr/>
        </p:nvCxnSpPr>
        <p:spPr bwMode="auto">
          <a:xfrm flipH="1" flipV="1">
            <a:off x="2064420" y="4549378"/>
            <a:ext cx="215900" cy="73025"/>
          </a:xfrm>
          <a:prstGeom prst="straightConnector1">
            <a:avLst/>
          </a:prstGeom>
          <a:blipFill dpi="0" rotWithShape="0">
            <a:blip r:embed="rId11" cstate="print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Conector recto de flecha 13"/>
          <p:cNvCxnSpPr/>
          <p:nvPr/>
        </p:nvCxnSpPr>
        <p:spPr bwMode="auto">
          <a:xfrm flipH="1" flipV="1">
            <a:off x="2286794" y="6158954"/>
            <a:ext cx="215900" cy="73025"/>
          </a:xfrm>
          <a:prstGeom prst="straightConnector1">
            <a:avLst/>
          </a:prstGeom>
          <a:blipFill dpi="0" rotWithShape="0">
            <a:blip r:embed="rId11" cstate="print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Conector recto de flecha 13"/>
          <p:cNvCxnSpPr/>
          <p:nvPr/>
        </p:nvCxnSpPr>
        <p:spPr bwMode="auto">
          <a:xfrm flipH="1" flipV="1">
            <a:off x="3216548" y="5385916"/>
            <a:ext cx="215900" cy="73025"/>
          </a:xfrm>
          <a:prstGeom prst="straightConnector1">
            <a:avLst/>
          </a:prstGeom>
          <a:blipFill dpi="0" rotWithShape="0">
            <a:blip r:embed="rId11" cstate="print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y métodos</a:t>
            </a:r>
            <a:endParaRPr lang="es-ES" sz="36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7"/>
          <p:cNvSpPr txBox="1"/>
          <p:nvPr/>
        </p:nvSpPr>
        <p:spPr>
          <a:xfrm>
            <a:off x="660400" y="1417638"/>
            <a:ext cx="355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s-ES" sz="2800" b="1" dirty="0"/>
              <a:t>ZONA DE ESTUDIO</a:t>
            </a:r>
          </a:p>
        </p:txBody>
      </p:sp>
      <p:sp>
        <p:nvSpPr>
          <p:cNvPr id="12" name="CuadroTexto 6"/>
          <p:cNvSpPr txBox="1"/>
          <p:nvPr/>
        </p:nvSpPr>
        <p:spPr>
          <a:xfrm>
            <a:off x="4427984" y="1807953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</a:pPr>
            <a:r>
              <a:rPr lang="es-ES" sz="2400" i="1" dirty="0"/>
              <a:t>El Archipiélago de Socotra</a:t>
            </a:r>
          </a:p>
        </p:txBody>
      </p:sp>
      <p:pic>
        <p:nvPicPr>
          <p:cNvPr id="94219" name="Picture 11" descr="C:\Users\Pyly\Desktop\Sin títul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2276872"/>
            <a:ext cx="3240360" cy="1944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94223" name="Picture 15" descr="https://lh3.googleusercontent.com/JdmXZVWn36j-rbWGw2zx_kkGOfYDn8Qq6_WueVz_KK8QrTqrb4pDnGag3N3VXf_6jKCWFn1MDv8AwuVixEfHogArC0EhsCa0ErKJnlTDxi3LGO8zzJ9txkl3y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482752"/>
            <a:ext cx="3240360" cy="19705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23" name="Picture 2" descr="https://lh4.googleusercontent.com/T5_ZBYS_3E15ZSNICTLaYqD86xR5_dRcJDAZdKun5buchpQAFjPnwugr2KC2k1KM_1bNwvhUCv1PLs9HdAf8oL2sg-1_kv0INngZxuniFjizMpZCYFo5W15aS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3792765"/>
            <a:ext cx="4392488" cy="26605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26" name="25 Rectángulo"/>
          <p:cNvSpPr/>
          <p:nvPr/>
        </p:nvSpPr>
        <p:spPr>
          <a:xfrm>
            <a:off x="3851920" y="2411596"/>
            <a:ext cx="5292080" cy="121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/>
              <a:t>Gran diversidad paisajística y de hábitats</a:t>
            </a:r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endParaRPr lang="es-ES" sz="500" dirty="0"/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/>
              <a:t>Gran diversidad de estrategias biológicas</a:t>
            </a:r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endParaRPr lang="es-ES" sz="500" dirty="0">
              <a:cs typeface="Arial" pitchFamily="34" charset="0"/>
            </a:endParaRPr>
          </a:p>
          <a:p>
            <a:pPr marL="588963" lvl="1" indent="-252413">
              <a:spcBef>
                <a:spcPct val="20000"/>
              </a:spcBef>
              <a:buFont typeface="Arial" pitchFamily="34" charset="0"/>
              <a:buChar char="•"/>
            </a:pPr>
            <a:r>
              <a:rPr lang="es-ES" dirty="0">
                <a:cs typeface="Arial" pitchFamily="34" charset="0"/>
              </a:rPr>
              <a:t>Patrimonio de la Humanidad (UNESCO, 2008)</a:t>
            </a:r>
          </a:p>
        </p:txBody>
      </p:sp>
    </p:spTree>
    <p:extLst>
      <p:ext uri="{BB962C8B-B14F-4D97-AF65-F5344CB8AC3E}">
        <p14:creationId xmlns:p14="http://schemas.microsoft.com/office/powerpoint/2010/main" val="3960393357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rma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von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7449</TotalTime>
  <Words>1762</Words>
  <Application>Microsoft Macintosh PowerPoint</Application>
  <PresentationFormat>Presentación en pantalla (4:3)</PresentationFormat>
  <Paragraphs>459</Paragraphs>
  <Slides>29</Slides>
  <Notes>28</Notes>
  <HiddenSlides>1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29</vt:i4>
      </vt:variant>
    </vt:vector>
  </HeadingPairs>
  <TitlesOfParts>
    <vt:vector size="43" baseType="lpstr">
      <vt:lpstr>Akzidenz-Grotesk BQ Light with</vt:lpstr>
      <vt:lpstr>Arial</vt:lpstr>
      <vt:lpstr>Calibri</vt:lpstr>
      <vt:lpstr>Centaur</vt:lpstr>
      <vt:lpstr>Century Gothic</vt:lpstr>
      <vt:lpstr>Century Schoolbook</vt:lpstr>
      <vt:lpstr>Forte</vt:lpstr>
      <vt:lpstr>Garamond</vt:lpstr>
      <vt:lpstr>Lucida Bright</vt:lpstr>
      <vt:lpstr>Verdana</vt:lpstr>
      <vt:lpstr>Wingdings</vt:lpstr>
      <vt:lpstr>Tema de Office</vt:lpstr>
      <vt:lpstr>formas</vt:lpstr>
      <vt:lpstr>Savon</vt:lpstr>
      <vt:lpstr>Presentación de PowerPoint</vt:lpstr>
      <vt:lpstr>Introducción</vt:lpstr>
      <vt:lpstr>Introducción</vt:lpstr>
      <vt:lpstr>Introducción</vt:lpstr>
      <vt:lpstr>Introducción</vt:lpstr>
      <vt:lpstr>Objetivos</vt:lpstr>
      <vt:lpstr>Material y métodos</vt:lpstr>
      <vt:lpstr>Material y métodos</vt:lpstr>
      <vt:lpstr>Material y métodos</vt:lpstr>
      <vt:lpstr>Material y métodos</vt:lpstr>
      <vt:lpstr>Material y métodos</vt:lpstr>
      <vt:lpstr>Material y métodos</vt:lpstr>
      <vt:lpstr>Material y métodos</vt:lpstr>
      <vt:lpstr>Material y métodos</vt:lpstr>
      <vt:lpstr>Material y métodos</vt:lpstr>
      <vt:lpstr>Material y métodos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Discusión</vt:lpstr>
      <vt:lpstr>Discusión</vt:lpstr>
      <vt:lpstr>Discusión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Santi Montero</dc:creator>
  <cp:lastModifiedBy>Anonymous</cp:lastModifiedBy>
  <cp:revision>505</cp:revision>
  <dcterms:created xsi:type="dcterms:W3CDTF">2014-04-05T08:50:31Z</dcterms:created>
  <dcterms:modified xsi:type="dcterms:W3CDTF">2021-12-08T10:25:51Z</dcterms:modified>
</cp:coreProperties>
</file>